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A789E-02C1-4080-8A24-E977F454CC9B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A44A1-F48D-4BF9-A2C9-FA760E8214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67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A44A1-F48D-4BF9-A2C9-FA760E82148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3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9DE4-FDBC-4C4D-8FB9-5E53F6453FE3}" type="datetimeFigureOut">
              <a:rPr lang="zh-TW" altLang="en-US" smtClean="0"/>
              <a:pPr/>
              <a:t>2023/7/16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FAF9F-5D52-4B63-9CD4-02A5B4E20B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11627" y="242646"/>
            <a:ext cx="7932373" cy="13141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4000" b="1" dirty="0">
                <a:latin typeface="華康細圓體" pitchFamily="49" charset="-120"/>
                <a:ea typeface="華康細圓體" pitchFamily="49" charset="-120"/>
              </a:rPr>
              <a:t>台北市斗六高中</a:t>
            </a:r>
            <a:endParaRPr lang="en-US" altLang="zh-TW" sz="4000" b="1" dirty="0">
              <a:latin typeface="華康細圓體" pitchFamily="49" charset="-120"/>
              <a:ea typeface="華康細圓體" pitchFamily="49" charset="-120"/>
            </a:endParaRPr>
          </a:p>
          <a:p>
            <a:pPr algn="ctr"/>
            <a:r>
              <a:rPr lang="zh-TW" altLang="zh-TW" sz="4000" b="1" dirty="0">
                <a:latin typeface="華康細圓體" pitchFamily="49" charset="-120"/>
                <a:ea typeface="華康細圓體" pitchFamily="49" charset="-120"/>
              </a:rPr>
              <a:t>校友會讀書會</a:t>
            </a:r>
            <a:endParaRPr lang="zh-TW" altLang="en-US" sz="6600" b="1" dirty="0">
              <a:latin typeface="華康細圓體" pitchFamily="49" charset="-120"/>
              <a:ea typeface="華康細圓體" pitchFamily="49" charset="-120"/>
            </a:endParaRPr>
          </a:p>
        </p:txBody>
      </p:sp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1" y="188639"/>
            <a:ext cx="1512169" cy="13681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文字方塊 5"/>
          <p:cNvSpPr txBox="1"/>
          <p:nvPr/>
        </p:nvSpPr>
        <p:spPr>
          <a:xfrm>
            <a:off x="2195736" y="2044037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USER\Desktop\MT_20100222153637_pi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579" y="2564904"/>
            <a:ext cx="3276364" cy="4482498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3352934" y="3068960"/>
            <a:ext cx="5605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>
                <a:ln w="635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行楷體W5" pitchFamily="65" charset="-120"/>
                <a:ea typeface="華康行楷體W5" pitchFamily="65" charset="-120"/>
              </a:rPr>
              <a:t>吳弘仁</a:t>
            </a:r>
            <a:r>
              <a:rPr lang="zh-TW" altLang="en-US" sz="5400" b="1" dirty="0">
                <a:ln w="6350">
                  <a:noFill/>
                </a:ln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5400" b="1" dirty="0">
                <a:ln w="6350">
                  <a:noFill/>
                </a:ln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>
                <a:ln w="6350"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校友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779912" y="4559653"/>
            <a:ext cx="56646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112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下午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7:00-9:00</a:t>
            </a:r>
            <a:b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800" b="1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google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meet</a:t>
            </a:r>
            <a:endParaRPr lang="zh-TW" altLang="en-US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" name="Picture 2" descr="C:\Users\MSI\Desktop\下載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5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73" t="22033" r="19222" b="40855"/>
          <a:stretch/>
        </p:blipFill>
        <p:spPr bwMode="auto">
          <a:xfrm>
            <a:off x="6877357" y="4347550"/>
            <a:ext cx="2567184" cy="180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198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348319"/>
            <a:ext cx="8640960" cy="50330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伍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職涯發展成功之道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一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定期分析了解自己的競爭力的優勢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專業，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產值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，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貢獻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與機會，選擇對的職業與公司，並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擬定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長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短期的職涯規劃及定期檢討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二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態度決定一切，比教育，經驗，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天賦等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還重要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自信心，專注力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熱情活力 ：旺盛的企圖心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正直誠信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使命感：創造價值與解決問題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正面思考，正面說話，正面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作為</a:t>
            </a:r>
            <a:endParaRPr lang="zh-TW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352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348319"/>
            <a:ext cx="8640960" cy="5465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三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專注本業：勿貪圖無所不知，無所不能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無所不有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時間用在哪裡，成就就在那裡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四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客戶導向，善用科技與創意，為客戶創造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價值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與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解決問題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五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高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EQ(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情商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), AQ (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逆商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),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能管理自己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包括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情緒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及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時間的有效管理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，強化溝通協調合作與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良好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人際關係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，及面對壓力，逆境的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能力</a:t>
            </a:r>
            <a:endParaRPr lang="zh-TW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3315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628800"/>
            <a:ext cx="8640960" cy="4536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六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持續不斷投資自己，提升專業，創造價值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解決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問題，領導管理及擴展人脈，中英說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寫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等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能力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專業能力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國際觀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專業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企管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資訊科技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              中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英文說寫能力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參加協會及相關證照考試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輪調國內外的工作機會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當領導，成就大事</a:t>
            </a:r>
          </a:p>
        </p:txBody>
      </p:sp>
    </p:spTree>
    <p:extLst>
      <p:ext uri="{BB962C8B-B14F-4D97-AF65-F5344CB8AC3E}">
        <p14:creationId xmlns:p14="http://schemas.microsoft.com/office/powerpoint/2010/main" val="6496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484784"/>
            <a:ext cx="8640960" cy="504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陸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結語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人生不如意事，十常八九，古今中外皆然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工作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上，永遠有許多的問題，充滿了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高難度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的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挑戰與壓力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職場生存發展的契機在於創造價值，解決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問題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與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團隊合作精神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努力追求成功之際，建議您也用心於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1)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維護身心的健康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2)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維持親朋好友同事的和諧關係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3)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謹慎投資理財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讓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自己擁有幸福美滿的人生</a:t>
            </a:r>
          </a:p>
        </p:txBody>
      </p:sp>
    </p:spTree>
    <p:extLst>
      <p:ext uri="{BB962C8B-B14F-4D97-AF65-F5344CB8AC3E}">
        <p14:creationId xmlns:p14="http://schemas.microsoft.com/office/powerpoint/2010/main" val="419531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20130710112718986.jpg"/>
          <p:cNvPicPr>
            <a:picLocks noChangeAspect="1" noChangeArrowheads="1"/>
          </p:cNvPicPr>
          <p:nvPr/>
        </p:nvPicPr>
        <p:blipFill>
          <a:blip r:embed="rId2" cstate="print"/>
          <a:srcRect r="1873"/>
          <a:stretch>
            <a:fillRect/>
          </a:stretch>
        </p:blipFill>
        <p:spPr bwMode="auto">
          <a:xfrm>
            <a:off x="0" y="1106742"/>
            <a:ext cx="9144000" cy="4597919"/>
          </a:xfrm>
          <a:prstGeom prst="rect">
            <a:avLst/>
          </a:prstGeom>
          <a:noFill/>
        </p:spPr>
      </p:pic>
      <p:sp>
        <p:nvSpPr>
          <p:cNvPr id="9" name="文字方塊 8"/>
          <p:cNvSpPr txBox="1"/>
          <p:nvPr/>
        </p:nvSpPr>
        <p:spPr>
          <a:xfrm>
            <a:off x="1559157" y="1190732"/>
            <a:ext cx="7584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dirty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latin typeface="華康行楷體W5" pitchFamily="65" charset="-120"/>
                <a:ea typeface="華康行楷體W5" pitchFamily="65" charset="-120"/>
              </a:rPr>
              <a:t>主講</a:t>
            </a:r>
            <a:r>
              <a:rPr lang="zh-TW" altLang="en-US" sz="4400" b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latin typeface="華康行楷體W5" pitchFamily="65" charset="-120"/>
                <a:ea typeface="華康行楷體W5" pitchFamily="65" charset="-120"/>
              </a:rPr>
              <a:t>人</a:t>
            </a:r>
            <a:r>
              <a:rPr lang="en-US" altLang="zh-TW" sz="4400" b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latin typeface="華康行楷體W5" pitchFamily="65" charset="-120"/>
                <a:ea typeface="華康行楷體W5" pitchFamily="65" charset="-120"/>
              </a:rPr>
              <a:t>:</a:t>
            </a:r>
            <a:r>
              <a:rPr kumimoji="0" lang="zh-TW" altLang="en-US" sz="4400" b="1" i="0" u="none" strike="noStrike" kern="1200" cap="none" spc="0" normalizeH="0" baseline="0" noProof="0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華康行楷體W5" pitchFamily="65" charset="-120"/>
                <a:ea typeface="華康行楷體W5" pitchFamily="65" charset="-120"/>
                <a:cs typeface="+mn-cs"/>
              </a:rPr>
              <a:t>吳弘仁</a:t>
            </a:r>
            <a:r>
              <a:rPr kumimoji="0" lang="zh-TW" altLang="en-US" sz="4400" b="1" i="0" u="none" strike="noStrike" kern="1200" cap="none" spc="0" normalizeH="0" baseline="0" noProof="0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4400" b="1" i="0" u="none" strike="noStrike" kern="1200" cap="none" spc="0" normalizeH="0" baseline="0" noProof="0" dirty="0" smtClean="0">
                <a:ln w="63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 </a:t>
            </a:r>
            <a:r>
              <a:rPr lang="zh-TW" altLang="en-US" sz="4400" b="1" dirty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latin typeface="華康行楷體W5" pitchFamily="65" charset="-120"/>
                <a:ea typeface="華康行楷體W5" pitchFamily="65" charset="-120"/>
              </a:rPr>
              <a:t>校友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-12574" y="1960173"/>
            <a:ext cx="9144000" cy="4678204"/>
          </a:xfrm>
          <a:prstGeom prst="rect">
            <a:avLst/>
          </a:prstGeom>
          <a:solidFill>
            <a:schemeClr val="accent4">
              <a:lumMod val="75000"/>
              <a:alpha val="67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sng" strike="noStrike" kern="12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學   歷</a:t>
            </a:r>
            <a:r>
              <a:rPr kumimoji="0" lang="zh-TW" alt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：</a:t>
            </a:r>
          </a:p>
          <a:p>
            <a:pPr>
              <a:defRPr/>
            </a:pPr>
            <a:r>
              <a:rPr lang="zh-TW" altLang="en-US" sz="2400" b="1" dirty="0" smtClean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     斗六</a:t>
            </a:r>
            <a:r>
              <a:rPr lang="zh-TW" altLang="en-US" sz="24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高中</a:t>
            </a:r>
            <a:endParaRPr lang="en-US" altLang="zh-TW" sz="2400" b="1" dirty="0">
              <a:ln w="3175">
                <a:noFill/>
              </a:ln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zh-TW" altLang="en-US" sz="2400" b="1" dirty="0" smtClean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     國立</a:t>
            </a:r>
            <a:r>
              <a:rPr lang="zh-TW" altLang="en-US" sz="24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中興大學經濟系</a:t>
            </a:r>
          </a:p>
          <a:p>
            <a:pPr>
              <a:defRPr/>
            </a:pPr>
            <a:r>
              <a:rPr lang="zh-TW" altLang="en-US" sz="2400" b="1" dirty="0" smtClean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     台灣大學</a:t>
            </a:r>
            <a:r>
              <a:rPr lang="zh-TW" altLang="en-US" sz="24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企經高級企管研究學分班</a:t>
            </a:r>
            <a:endParaRPr lang="en-US" altLang="zh-TW" sz="2400" b="1" dirty="0">
              <a:ln w="3175">
                <a:noFill/>
              </a:ln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           美國</a:t>
            </a:r>
            <a:r>
              <a:rPr kumimoji="0" lang="zh-TW" alt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堪薩斯州貝克大學管理科學碩士 </a:t>
            </a:r>
            <a:endParaRPr kumimoji="0" lang="en-US" altLang="zh-TW" sz="2400" b="1" i="0" u="none" strike="noStrike" kern="1200" cap="none" spc="0" normalizeH="0" baseline="0" noProof="0" dirty="0" smtClean="0">
              <a:ln w="3175"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zh-TW" alt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2400" b="1" i="0" u="sng" strike="noStrike" kern="1200" cap="none" spc="0" normalizeH="0" baseline="0" noProof="0" dirty="0" smtClean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經    </a:t>
            </a:r>
            <a:r>
              <a:rPr kumimoji="0" lang="zh-TW" altLang="en-US" sz="2400" b="1" i="0" u="sng" strike="noStrike" kern="12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歷</a:t>
            </a:r>
            <a:r>
              <a:rPr kumimoji="0" lang="zh-TW" alt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：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zh-TW" altLang="en-US" sz="2600" b="1" dirty="0" smtClean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美商</a:t>
            </a: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花旗銀行 台北分行   副總裁／總稽核</a:t>
            </a:r>
            <a:endParaRPr lang="en-US" altLang="zh-TW" sz="2600" b="1" dirty="0">
              <a:ln w="3175">
                <a:noFill/>
              </a:ln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zh-TW" altLang="en-US" sz="2600" b="1" dirty="0" smtClean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台</a:t>
            </a: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新金控總稽核</a:t>
            </a:r>
            <a:b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zh-TW" altLang="en-US" sz="2600" b="1" dirty="0" smtClean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勞委會</a:t>
            </a: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職業訓練局 諮議委員</a:t>
            </a:r>
            <a:b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600" b="1" dirty="0" smtClean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台灣</a:t>
            </a: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新世紀教育訓練發展協會    </a:t>
            </a:r>
            <a:r>
              <a:rPr lang="zh-TW" altLang="en-US" sz="2600" b="1" dirty="0" smtClean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副</a:t>
            </a: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理事長</a:t>
            </a:r>
            <a:b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zh-TW" altLang="en-US" sz="2600" b="1" dirty="0" smtClean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管理</a:t>
            </a: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雜誌</a:t>
            </a:r>
            <a:r>
              <a:rPr lang="en-US" altLang="zh-TW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500</a:t>
            </a:r>
            <a:r>
              <a:rPr lang="zh-TW" altLang="en-US" sz="2600" b="1" dirty="0">
                <a:ln w="3175">
                  <a:noFill/>
                </a:ln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大企管講師  企管講師</a:t>
            </a:r>
          </a:p>
        </p:txBody>
      </p:sp>
      <p:sp>
        <p:nvSpPr>
          <p:cNvPr id="4" name="矩形 3"/>
          <p:cNvSpPr/>
          <p:nvPr/>
        </p:nvSpPr>
        <p:spPr>
          <a:xfrm>
            <a:off x="2093470" y="0"/>
            <a:ext cx="6516216" cy="13407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4000" b="1" dirty="0">
                <a:latin typeface="華康細圓體" pitchFamily="49" charset="-120"/>
                <a:ea typeface="華康細圓體" pitchFamily="49" charset="-120"/>
              </a:rPr>
              <a:t>台北市斗六高中</a:t>
            </a:r>
            <a:endParaRPr lang="en-US" altLang="zh-TW" sz="4000" b="1" dirty="0">
              <a:latin typeface="華康細圓體" pitchFamily="49" charset="-120"/>
              <a:ea typeface="華康細圓體" pitchFamily="49" charset="-120"/>
            </a:endParaRPr>
          </a:p>
          <a:p>
            <a:pPr algn="ctr"/>
            <a:r>
              <a:rPr lang="zh-TW" altLang="zh-TW" sz="4000" b="1" dirty="0">
                <a:latin typeface="華康細圓體" pitchFamily="49" charset="-120"/>
                <a:ea typeface="華康細圓體" pitchFamily="49" charset="-120"/>
              </a:rPr>
              <a:t>校友會讀書會</a:t>
            </a:r>
            <a:endParaRPr lang="zh-TW" altLang="en-US" sz="6600" b="1" dirty="0">
              <a:latin typeface="華康細圓體" pitchFamily="49" charset="-120"/>
              <a:ea typeface="華康細圓體" pitchFamily="49" charset="-120"/>
            </a:endParaRPr>
          </a:p>
        </p:txBody>
      </p:sp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7317"/>
            <a:ext cx="1470907" cy="12061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6652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3608" y="1700808"/>
            <a:ext cx="7776864" cy="4536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壹</a:t>
            </a:r>
            <a:r>
              <a:rPr lang="en-US" altLang="zh-TW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前言：凡事豫則立</a:t>
            </a:r>
          </a:p>
          <a:p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貳</a:t>
            </a:r>
            <a:r>
              <a:rPr lang="en-US" altLang="zh-TW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許一個願：不後悔的人生</a:t>
            </a:r>
          </a:p>
          <a:p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叁</a:t>
            </a:r>
            <a:r>
              <a:rPr lang="en-US" altLang="zh-TW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我的職涯故事</a:t>
            </a:r>
          </a:p>
          <a:p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肆</a:t>
            </a:r>
            <a:r>
              <a:rPr lang="en-US" altLang="zh-TW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規劃與準備</a:t>
            </a:r>
          </a:p>
          <a:p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伍</a:t>
            </a:r>
            <a:r>
              <a:rPr lang="en-US" altLang="zh-TW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成功的職涯發展</a:t>
            </a:r>
          </a:p>
          <a:p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陸</a:t>
            </a:r>
            <a:r>
              <a:rPr lang="en-US" altLang="zh-TW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結語</a:t>
            </a:r>
          </a:p>
        </p:txBody>
      </p:sp>
    </p:spTree>
    <p:extLst>
      <p:ext uri="{BB962C8B-B14F-4D97-AF65-F5344CB8AC3E}">
        <p14:creationId xmlns:p14="http://schemas.microsoft.com/office/powerpoint/2010/main" val="121336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700808"/>
            <a:ext cx="8640960" cy="4536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壹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前言</a:t>
            </a:r>
          </a:p>
          <a:p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凡事豫則立，不豫則廢</a:t>
            </a:r>
          </a:p>
          <a:p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成功之道：相信自己，目標清楚，認真學習，熱愛工作，人際和諧</a:t>
            </a:r>
          </a:p>
          <a:p>
            <a:endParaRPr lang="zh-TW" alt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註：職場上</a:t>
            </a:r>
          </a:p>
          <a:p>
            <a:r>
              <a:rPr lang="zh-TW" alt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專業</a:t>
            </a:r>
            <a:r>
              <a:rPr lang="en-US" altLang="zh-TW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武功高強，與眾不同</a:t>
            </a:r>
          </a:p>
          <a:p>
            <a:r>
              <a:rPr lang="zh-TW" alt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敬業</a:t>
            </a:r>
            <a:r>
              <a:rPr lang="en-US" altLang="zh-TW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敬天愛人，工作是在幫助客戶，同事，家人及公司</a:t>
            </a:r>
          </a:p>
          <a:p>
            <a:r>
              <a:rPr lang="zh-TW" alt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樂業</a:t>
            </a:r>
            <a:r>
              <a:rPr lang="en-US" altLang="zh-TW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人生多半的時間是用在工作上，當然要讓自己健康快樂地工作</a:t>
            </a:r>
            <a:endParaRPr lang="zh-TW" altLang="en-US" sz="26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282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700808"/>
            <a:ext cx="8640960" cy="4536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貳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許一個願：不後悔的</a:t>
            </a:r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人生</a:t>
            </a:r>
            <a:endParaRPr lang="en-US" altLang="zh-TW" sz="3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60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歲老人家的問卷調查：後悔的事情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72%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：年輕時努力不夠，以致事業無成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67%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：年輕時選擇錯誤的職業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63%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：對子女教育不夠或方法不當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58%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：鍛鍊身體不足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57%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：沒有好好珍惜自己的伴侶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11%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：沒有賺到更多的錢</a:t>
            </a:r>
          </a:p>
        </p:txBody>
      </p:sp>
    </p:spTree>
    <p:extLst>
      <p:ext uri="{BB962C8B-B14F-4D97-AF65-F5344CB8AC3E}">
        <p14:creationId xmlns:p14="http://schemas.microsoft.com/office/powerpoint/2010/main" val="236139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700808"/>
            <a:ext cx="8640960" cy="4536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叁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我的職涯故事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一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工作經驗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1973-1974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第一銀行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1974-1986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花旗銀行各</a:t>
            </a:r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部門</a:t>
            </a:r>
            <a:endParaRPr lang="en-US" altLang="zh-TW" sz="3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          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1979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起 擔任主管職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1986-1999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花旗銀行稽核主管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1999-2010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台新銀行總稽核</a:t>
            </a:r>
          </a:p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altLang="zh-TW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2010-2018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台新金控總稽核</a:t>
            </a:r>
          </a:p>
        </p:txBody>
      </p:sp>
    </p:spTree>
    <p:extLst>
      <p:ext uri="{BB962C8B-B14F-4D97-AF65-F5344CB8AC3E}">
        <p14:creationId xmlns:p14="http://schemas.microsoft.com/office/powerpoint/2010/main" val="1599331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348319"/>
            <a:ext cx="8640960" cy="4888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二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提升專業能力的做法</a:t>
            </a: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報考高普考</a:t>
            </a: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報考會計師證照</a:t>
            </a: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邊上班邊補習及自修英文</a:t>
            </a: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參加稽核協會</a:t>
            </a: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就讀台大</a:t>
            </a:r>
            <a:r>
              <a:rPr lang="en-US" altLang="zh-TW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eMBA</a:t>
            </a:r>
            <a:endParaRPr lang="en-US" altLang="zh-TW" sz="24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就讀美國管理科學碩士</a:t>
            </a: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就讀台大法律研習班</a:t>
            </a: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演講與授課：約四千小時</a:t>
            </a: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持續不斷鍛鍊中英文說寫能力</a:t>
            </a:r>
          </a:p>
          <a:p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10.</a:t>
            </a:r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自修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生活上需要的能力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endParaRPr lang="en-US" altLang="zh-TW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婚姻</a:t>
            </a:r>
            <a:r>
              <a:rPr lang="zh-TW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，子女教育，時間管理，維護健康</a:t>
            </a:r>
            <a:r>
              <a:rPr lang="en-US" altLang="zh-TW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……</a:t>
            </a:r>
            <a:r>
              <a:rPr lang="zh-TW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等</a:t>
            </a:r>
            <a:endParaRPr lang="zh-TW" alt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0725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348319"/>
            <a:ext cx="8640960" cy="5465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肆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規劃與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準備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一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以終為始，訂定願景與目標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分析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了解自己的志向，性向，興趣，優點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弱項，專業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及未來的機會與計畫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放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對位置就是天才或優秀人才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二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分析及決定想從事的行業與工作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三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努力進修及提升專業知識與能力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參加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政府機關及證照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考試</a:t>
            </a:r>
            <a:endParaRPr lang="zh-TW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523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S__96993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1080120" cy="810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文字方塊 11"/>
          <p:cNvSpPr txBox="1"/>
          <p:nvPr/>
        </p:nvSpPr>
        <p:spPr>
          <a:xfrm>
            <a:off x="2195736" y="332656"/>
            <a:ext cx="5766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職涯規劃與發展</a:t>
            </a:r>
            <a:endParaRPr lang="zh-TW" altLang="en-US" sz="6000" b="1" dirty="0">
              <a:ln w="6350"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348319"/>
            <a:ext cx="8640960" cy="5465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肆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規劃與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準備</a:t>
            </a:r>
            <a:endParaRPr lang="zh-TW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endParaRPr lang="zh-TW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四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分析及選擇公司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機構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五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上網學習或請教學長姐或前輩如何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撰寫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履歷表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自傳，並充分準備面試的技巧</a:t>
            </a:r>
          </a:p>
          <a:p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六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在校期間應有參加社團，實習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交換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或打工的經驗</a:t>
            </a:r>
          </a:p>
        </p:txBody>
      </p:sp>
    </p:spTree>
    <p:extLst>
      <p:ext uri="{BB962C8B-B14F-4D97-AF65-F5344CB8AC3E}">
        <p14:creationId xmlns:p14="http://schemas.microsoft.com/office/powerpoint/2010/main" val="132049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1009</Words>
  <Application>Microsoft Office PowerPoint</Application>
  <PresentationFormat>如螢幕大小 (4:3)</PresentationFormat>
  <Paragraphs>134</Paragraphs>
  <Slides>13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SYNNEX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Windows 使用者</cp:lastModifiedBy>
  <cp:revision>18</cp:revision>
  <dcterms:created xsi:type="dcterms:W3CDTF">2017-09-11T13:09:48Z</dcterms:created>
  <dcterms:modified xsi:type="dcterms:W3CDTF">2023-07-16T03:40:21Z</dcterms:modified>
</cp:coreProperties>
</file>