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62" r:id="rId2"/>
    <p:sldId id="263" r:id="rId3"/>
    <p:sldId id="264" r:id="rId4"/>
    <p:sldId id="265" r:id="rId5"/>
    <p:sldId id="266" r:id="rId6"/>
    <p:sldId id="268" r:id="rId7"/>
    <p:sldId id="269" r:id="rId8"/>
    <p:sldId id="270" r:id="rId9"/>
    <p:sldId id="271" r:id="rId10"/>
    <p:sldId id="272" r:id="rId11"/>
    <p:sldId id="273" r:id="rId12"/>
    <p:sldId id="274" r:id="rId13"/>
    <p:sldId id="275" r:id="rId14"/>
  </p:sldIdLst>
  <p:sldSz cx="9144000" cy="6858000" type="screen4x3"/>
  <p:notesSz cx="6797675" cy="9926638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336" y="-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6A789E-02C1-4080-8A24-E977F454CC9B}" type="datetimeFigureOut">
              <a:rPr lang="zh-TW" altLang="en-US" smtClean="0"/>
              <a:pPr/>
              <a:t>2023/7/16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DA44A1-F48D-4BF9-A2C9-FA760E82148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626754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3DA44A1-F48D-4BF9-A2C9-FA760E821486}" type="slidenum">
              <a:rPr kumimoji="0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zh-TW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1303330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3DA44A1-F48D-4BF9-A2C9-FA760E821486}" type="slidenum">
              <a:rPr kumimoji="0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zh-TW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1303330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3DA44A1-F48D-4BF9-A2C9-FA760E821486}" type="slidenum">
              <a:rPr kumimoji="0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zh-TW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130333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3DA44A1-F48D-4BF9-A2C9-FA760E821486}" type="slidenum">
              <a:rPr kumimoji="0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zh-TW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130333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3DA44A1-F48D-4BF9-A2C9-FA760E821486}" type="slidenum">
              <a:rPr kumimoji="0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zh-TW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130333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3DA44A1-F48D-4BF9-A2C9-FA760E821486}" type="slidenum">
              <a:rPr kumimoji="0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zh-TW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130333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3DA44A1-F48D-4BF9-A2C9-FA760E821486}" type="slidenum">
              <a:rPr kumimoji="0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zh-TW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130333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3DA44A1-F48D-4BF9-A2C9-FA760E821486}" type="slidenum">
              <a:rPr kumimoji="0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zh-TW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1303330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3DA44A1-F48D-4BF9-A2C9-FA760E821486}" type="slidenum">
              <a:rPr kumimoji="0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zh-TW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1303330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3DA44A1-F48D-4BF9-A2C9-FA760E821486}" type="slidenum">
              <a:rPr kumimoji="0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zh-TW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1303330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3DA44A1-F48D-4BF9-A2C9-FA760E821486}" type="slidenum">
              <a:rPr kumimoji="0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zh-TW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130333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29DE4-FDBC-4C4D-8FB9-5E53F6453FE3}" type="datetimeFigureOut">
              <a:rPr lang="zh-TW" altLang="en-US" smtClean="0"/>
              <a:pPr/>
              <a:t>2023/7/16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FAF9F-5D52-4B63-9CD4-02A5B4E20BF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29DE4-FDBC-4C4D-8FB9-5E53F6453FE3}" type="datetimeFigureOut">
              <a:rPr lang="zh-TW" altLang="en-US" smtClean="0"/>
              <a:pPr/>
              <a:t>2023/7/16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FAF9F-5D52-4B63-9CD4-02A5B4E20BF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4972049" y="366713"/>
            <a:ext cx="1543051" cy="780097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342901" y="366713"/>
            <a:ext cx="4476751" cy="780097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29DE4-FDBC-4C4D-8FB9-5E53F6453FE3}" type="datetimeFigureOut">
              <a:rPr lang="zh-TW" altLang="en-US" smtClean="0"/>
              <a:pPr/>
              <a:t>2023/7/16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FAF9F-5D52-4B63-9CD4-02A5B4E20BF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29DE4-FDBC-4C4D-8FB9-5E53F6453FE3}" type="datetimeFigureOut">
              <a:rPr lang="zh-TW" altLang="en-US" smtClean="0"/>
              <a:pPr/>
              <a:t>2023/7/16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FAF9F-5D52-4B63-9CD4-02A5B4E20BF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29DE4-FDBC-4C4D-8FB9-5E53F6453FE3}" type="datetimeFigureOut">
              <a:rPr lang="zh-TW" altLang="en-US" smtClean="0"/>
              <a:pPr/>
              <a:t>2023/7/16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FAF9F-5D52-4B63-9CD4-02A5B4E20BF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342901" y="2133601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3505201" y="2133601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29DE4-FDBC-4C4D-8FB9-5E53F6453FE3}" type="datetimeFigureOut">
              <a:rPr lang="zh-TW" altLang="en-US" smtClean="0"/>
              <a:pPr/>
              <a:t>2023/7/16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FAF9F-5D52-4B63-9CD4-02A5B4E20BF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29DE4-FDBC-4C4D-8FB9-5E53F6453FE3}" type="datetimeFigureOut">
              <a:rPr lang="zh-TW" altLang="en-US" smtClean="0"/>
              <a:pPr/>
              <a:t>2023/7/16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FAF9F-5D52-4B63-9CD4-02A5B4E20BF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29DE4-FDBC-4C4D-8FB9-5E53F6453FE3}" type="datetimeFigureOut">
              <a:rPr lang="zh-TW" altLang="en-US" smtClean="0"/>
              <a:pPr/>
              <a:t>2023/7/16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FAF9F-5D52-4B63-9CD4-02A5B4E20BF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29DE4-FDBC-4C4D-8FB9-5E53F6453FE3}" type="datetimeFigureOut">
              <a:rPr lang="zh-TW" altLang="en-US" smtClean="0"/>
              <a:pPr/>
              <a:t>2023/7/16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FAF9F-5D52-4B63-9CD4-02A5B4E20BF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29DE4-FDBC-4C4D-8FB9-5E53F6453FE3}" type="datetimeFigureOut">
              <a:rPr lang="zh-TW" altLang="en-US" smtClean="0"/>
              <a:pPr/>
              <a:t>2023/7/16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FAF9F-5D52-4B63-9CD4-02A5B4E20BF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29DE4-FDBC-4C4D-8FB9-5E53F6453FE3}" type="datetimeFigureOut">
              <a:rPr lang="zh-TW" altLang="en-US" smtClean="0"/>
              <a:pPr/>
              <a:t>2023/7/16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FAF9F-5D52-4B63-9CD4-02A5B4E20BF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429DE4-FDBC-4C4D-8FB9-5E53F6453FE3}" type="datetimeFigureOut">
              <a:rPr lang="zh-TW" altLang="en-US" smtClean="0"/>
              <a:pPr/>
              <a:t>2023/7/16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7FAF9F-5D52-4B63-9CD4-02A5B4E20BF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211627" y="242646"/>
            <a:ext cx="7932373" cy="1314146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zh-TW" sz="4000" b="1" dirty="0">
                <a:latin typeface="華康細圓體" pitchFamily="49" charset="-120"/>
                <a:ea typeface="華康細圓體" pitchFamily="49" charset="-120"/>
              </a:rPr>
              <a:t>台北市斗六高中</a:t>
            </a:r>
            <a:endParaRPr lang="en-US" altLang="zh-TW" sz="4000" b="1" dirty="0">
              <a:latin typeface="華康細圓體" pitchFamily="49" charset="-120"/>
              <a:ea typeface="華康細圓體" pitchFamily="49" charset="-120"/>
            </a:endParaRPr>
          </a:p>
          <a:p>
            <a:pPr algn="ctr"/>
            <a:r>
              <a:rPr lang="zh-TW" altLang="zh-TW" sz="4000" b="1" dirty="0">
                <a:latin typeface="華康細圓體" pitchFamily="49" charset="-120"/>
                <a:ea typeface="華康細圓體" pitchFamily="49" charset="-120"/>
              </a:rPr>
              <a:t>校友會讀書會</a:t>
            </a:r>
            <a:endParaRPr lang="zh-TW" altLang="en-US" sz="6600" b="1" dirty="0">
              <a:latin typeface="華康細圓體" pitchFamily="49" charset="-120"/>
              <a:ea typeface="華康細圓體" pitchFamily="49" charset="-120"/>
            </a:endParaRPr>
          </a:p>
        </p:txBody>
      </p:sp>
      <p:pic>
        <p:nvPicPr>
          <p:cNvPr id="5" name="圖片 4" descr="S__969938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9551" y="188639"/>
            <a:ext cx="1512169" cy="136815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6" name="文字方塊 5"/>
          <p:cNvSpPr txBox="1"/>
          <p:nvPr/>
        </p:nvSpPr>
        <p:spPr>
          <a:xfrm>
            <a:off x="2195736" y="2044037"/>
            <a:ext cx="576631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6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職涯規劃與發展</a:t>
            </a:r>
            <a:endParaRPr lang="zh-TW" altLang="en-US" sz="6000" b="1" dirty="0">
              <a:ln w="6350">
                <a:solidFill>
                  <a:schemeClr val="tx1"/>
                </a:solidFill>
              </a:ln>
              <a:solidFill>
                <a:srgbClr val="FFFF00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pic>
        <p:nvPicPr>
          <p:cNvPr id="1026" name="Picture 2" descr="C:\Users\USER\Desktop\MT_20100222153637_pic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4579" y="2564904"/>
            <a:ext cx="3276364" cy="4482498"/>
          </a:xfrm>
          <a:prstGeom prst="rect">
            <a:avLst/>
          </a:prstGeom>
          <a:noFill/>
        </p:spPr>
      </p:pic>
      <p:sp>
        <p:nvSpPr>
          <p:cNvPr id="8" name="文字方塊 7"/>
          <p:cNvSpPr txBox="1"/>
          <p:nvPr/>
        </p:nvSpPr>
        <p:spPr>
          <a:xfrm>
            <a:off x="3352934" y="3068960"/>
            <a:ext cx="560513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6600" b="1" dirty="0">
                <a:ln w="6350"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latin typeface="華康行楷體W5" pitchFamily="65" charset="-120"/>
                <a:ea typeface="華康行楷體W5" pitchFamily="65" charset="-120"/>
              </a:rPr>
              <a:t>吳弘仁</a:t>
            </a:r>
            <a:r>
              <a:rPr lang="zh-TW" altLang="en-US" sz="5400" b="1" dirty="0">
                <a:ln w="6350">
                  <a:noFill/>
                </a:ln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zh-TW" altLang="en-US" sz="5400" b="1" dirty="0">
                <a:ln w="6350">
                  <a:noFill/>
                </a:ln>
                <a:solidFill>
                  <a:srgbClr val="FFFF00"/>
                </a:solidFill>
                <a:latin typeface="微軟正黑體" pitchFamily="34" charset="-120"/>
                <a:ea typeface="微軟正黑體" pitchFamily="34" charset="-120"/>
              </a:rPr>
              <a:t>  </a:t>
            </a:r>
            <a:r>
              <a:rPr lang="zh-TW" altLang="en-US" sz="3600" b="1" dirty="0">
                <a:ln w="6350">
                  <a:noFill/>
                </a:ln>
                <a:solidFill>
                  <a:schemeClr val="tx2">
                    <a:lumMod val="40000"/>
                    <a:lumOff val="6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校友</a:t>
            </a:r>
          </a:p>
        </p:txBody>
      </p:sp>
      <p:sp>
        <p:nvSpPr>
          <p:cNvPr id="9" name="文字方塊 8"/>
          <p:cNvSpPr txBox="1"/>
          <p:nvPr/>
        </p:nvSpPr>
        <p:spPr>
          <a:xfrm>
            <a:off x="3779912" y="4559653"/>
            <a:ext cx="566462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800" b="1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112</a:t>
            </a:r>
            <a:r>
              <a:rPr lang="zh-TW" altLang="en-US" sz="2800" b="1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年</a:t>
            </a:r>
            <a:r>
              <a:rPr lang="en-US" altLang="zh-TW" sz="2800" b="1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8</a:t>
            </a:r>
            <a:r>
              <a:rPr lang="zh-TW" altLang="en-US" sz="2800" b="1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月</a:t>
            </a:r>
            <a:r>
              <a:rPr lang="en-US" altLang="zh-TW" sz="2800" b="1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16</a:t>
            </a:r>
            <a:r>
              <a:rPr lang="zh-TW" altLang="en-US" sz="2800" b="1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日</a:t>
            </a:r>
            <a:r>
              <a:rPr lang="en-US" altLang="zh-TW" sz="2800" b="1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2800" b="1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三</a:t>
            </a:r>
            <a:r>
              <a:rPr lang="en-US" altLang="zh-TW" sz="2800" b="1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)</a:t>
            </a:r>
          </a:p>
          <a:p>
            <a:r>
              <a:rPr lang="zh-TW" altLang="en-US" sz="2800" b="1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下午</a:t>
            </a:r>
            <a:r>
              <a:rPr lang="en-US" altLang="zh-TW" sz="2800" b="1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7:00-9:00</a:t>
            </a:r>
            <a:br>
              <a:rPr lang="en-US" altLang="zh-TW" sz="2800" b="1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</a:br>
            <a:r>
              <a:rPr lang="en-US" altLang="zh-TW" sz="2800" b="1" dirty="0" err="1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google</a:t>
            </a:r>
            <a:r>
              <a:rPr lang="en-US" altLang="zh-TW" sz="2800" b="1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 meet</a:t>
            </a:r>
            <a:endParaRPr lang="zh-TW" altLang="en-US" sz="2800" b="1" dirty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pic>
        <p:nvPicPr>
          <p:cNvPr id="2" name="Picture 2" descr="C:\Users\MSI\Desktop\下載.pn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99556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1173" t="22033" r="19222" b="40855"/>
          <a:stretch/>
        </p:blipFill>
        <p:spPr bwMode="auto">
          <a:xfrm>
            <a:off x="6877357" y="4347550"/>
            <a:ext cx="2567184" cy="180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801988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 descr="S__969938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95536" y="332656"/>
            <a:ext cx="1080120" cy="81009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12" name="文字方塊 11"/>
          <p:cNvSpPr txBox="1"/>
          <p:nvPr/>
        </p:nvSpPr>
        <p:spPr>
          <a:xfrm>
            <a:off x="2195736" y="332656"/>
            <a:ext cx="576631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6000" b="1" dirty="0">
                <a:solidFill>
                  <a:schemeClr val="accent3">
                    <a:lumMod val="7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職涯規劃與發展</a:t>
            </a:r>
            <a:endParaRPr lang="zh-TW" altLang="en-US" sz="6000" b="1" dirty="0">
              <a:ln w="6350">
                <a:solidFill>
                  <a:schemeClr val="tx1"/>
                </a:solidFill>
              </a:ln>
              <a:solidFill>
                <a:schemeClr val="accent3">
                  <a:lumMod val="75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179512" y="1348319"/>
            <a:ext cx="8640960" cy="503300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sz="2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伍</a:t>
            </a:r>
            <a:r>
              <a:rPr lang="en-US" altLang="zh-TW" sz="2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. </a:t>
            </a:r>
            <a:r>
              <a:rPr lang="zh-TW" altLang="en-US" sz="2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職涯發展成功之道</a:t>
            </a:r>
          </a:p>
          <a:p>
            <a:r>
              <a:rPr lang="zh-TW" altLang="en-US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      一</a:t>
            </a:r>
            <a:r>
              <a:rPr lang="en-US" altLang="zh-TW" sz="2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. </a:t>
            </a:r>
            <a:r>
              <a:rPr lang="zh-TW" altLang="en-US" sz="2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定期分析了解自己的競爭力的優勢</a:t>
            </a:r>
            <a:r>
              <a:rPr lang="en-US" altLang="zh-TW" sz="2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2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專業，</a:t>
            </a:r>
            <a:r>
              <a:rPr lang="zh-TW" altLang="en-US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產值</a:t>
            </a:r>
            <a:endParaRPr lang="en-US" altLang="zh-TW" sz="2800" b="1" dirty="0" smtClean="0">
              <a:solidFill>
                <a:schemeClr val="tx2">
                  <a:lumMod val="60000"/>
                  <a:lumOff val="40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2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zh-TW" altLang="en-US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          ，</a:t>
            </a:r>
            <a:r>
              <a:rPr lang="zh-TW" altLang="en-US" sz="2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貢獻</a:t>
            </a:r>
            <a:r>
              <a:rPr lang="en-US" altLang="zh-TW" sz="2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)</a:t>
            </a:r>
            <a:r>
              <a:rPr lang="zh-TW" altLang="en-US" sz="2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與機會，選擇對的職業與公司，並</a:t>
            </a:r>
            <a:r>
              <a:rPr lang="zh-TW" altLang="en-US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擬定</a:t>
            </a:r>
            <a:endParaRPr lang="en-US" altLang="zh-TW" sz="2800" b="1" dirty="0" smtClean="0">
              <a:solidFill>
                <a:schemeClr val="tx2">
                  <a:lumMod val="60000"/>
                  <a:lumOff val="40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2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zh-TW" altLang="en-US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           長</a:t>
            </a:r>
            <a:r>
              <a:rPr lang="zh-TW" altLang="en-US" sz="2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短期的職涯規劃及定期檢討</a:t>
            </a:r>
          </a:p>
          <a:p>
            <a:r>
              <a:rPr lang="zh-TW" altLang="en-US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      二</a:t>
            </a:r>
            <a:r>
              <a:rPr lang="en-US" altLang="zh-TW" sz="2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. </a:t>
            </a:r>
            <a:r>
              <a:rPr lang="zh-TW" altLang="en-US" sz="2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態度決定一切，比教育，經驗，</a:t>
            </a:r>
            <a:r>
              <a:rPr lang="zh-TW" altLang="en-US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天賦等</a:t>
            </a:r>
            <a:r>
              <a:rPr lang="zh-TW" altLang="en-US" sz="2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還重要</a:t>
            </a:r>
          </a:p>
          <a:p>
            <a:r>
              <a:rPr lang="zh-TW" altLang="en-US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            </a:t>
            </a:r>
            <a:r>
              <a:rPr lang="en-US" altLang="zh-TW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1</a:t>
            </a:r>
            <a:r>
              <a:rPr lang="en-US" altLang="zh-TW" sz="2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. </a:t>
            </a:r>
            <a:r>
              <a:rPr lang="zh-TW" altLang="en-US" sz="2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自信心，專注力</a:t>
            </a:r>
          </a:p>
          <a:p>
            <a:r>
              <a:rPr lang="zh-TW" altLang="en-US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            </a:t>
            </a:r>
            <a:r>
              <a:rPr lang="en-US" altLang="zh-TW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2</a:t>
            </a:r>
            <a:r>
              <a:rPr lang="en-US" altLang="zh-TW" sz="2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. </a:t>
            </a:r>
            <a:r>
              <a:rPr lang="zh-TW" altLang="en-US" sz="2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熱情活力 ：旺盛的企圖心</a:t>
            </a:r>
          </a:p>
          <a:p>
            <a:r>
              <a:rPr lang="zh-TW" altLang="en-US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            </a:t>
            </a:r>
            <a:r>
              <a:rPr lang="en-US" altLang="zh-TW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3</a:t>
            </a:r>
            <a:r>
              <a:rPr lang="en-US" altLang="zh-TW" sz="2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. </a:t>
            </a:r>
            <a:r>
              <a:rPr lang="zh-TW" altLang="en-US" sz="2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正直誠信</a:t>
            </a:r>
          </a:p>
          <a:p>
            <a:r>
              <a:rPr lang="zh-TW" altLang="en-US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            </a:t>
            </a:r>
            <a:r>
              <a:rPr lang="en-US" altLang="zh-TW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4</a:t>
            </a:r>
            <a:r>
              <a:rPr lang="en-US" altLang="zh-TW" sz="2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. </a:t>
            </a:r>
            <a:r>
              <a:rPr lang="zh-TW" altLang="en-US" sz="2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使命感：創造價值與解決問題</a:t>
            </a:r>
          </a:p>
          <a:p>
            <a:r>
              <a:rPr lang="zh-TW" altLang="en-US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            </a:t>
            </a:r>
            <a:r>
              <a:rPr lang="en-US" altLang="zh-TW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5</a:t>
            </a:r>
            <a:r>
              <a:rPr lang="en-US" altLang="zh-TW" sz="2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. </a:t>
            </a:r>
            <a:r>
              <a:rPr lang="zh-TW" altLang="en-US" sz="2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正面思考，正面說話，正面</a:t>
            </a:r>
            <a:r>
              <a:rPr lang="zh-TW" altLang="en-US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作為</a:t>
            </a:r>
            <a:endParaRPr lang="zh-TW" altLang="en-US" sz="2800" b="1" dirty="0">
              <a:solidFill>
                <a:schemeClr val="tx2">
                  <a:lumMod val="60000"/>
                  <a:lumOff val="40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1393524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 descr="S__969938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95536" y="332656"/>
            <a:ext cx="1080120" cy="81009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12" name="文字方塊 11"/>
          <p:cNvSpPr txBox="1"/>
          <p:nvPr/>
        </p:nvSpPr>
        <p:spPr>
          <a:xfrm>
            <a:off x="2195736" y="332656"/>
            <a:ext cx="576631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6000" b="1" dirty="0">
                <a:solidFill>
                  <a:schemeClr val="accent3">
                    <a:lumMod val="7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職涯規劃與發展</a:t>
            </a:r>
            <a:endParaRPr lang="zh-TW" altLang="en-US" sz="6000" b="1" dirty="0">
              <a:ln w="6350">
                <a:solidFill>
                  <a:schemeClr val="tx1"/>
                </a:solidFill>
              </a:ln>
              <a:solidFill>
                <a:schemeClr val="accent3">
                  <a:lumMod val="75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179512" y="1348319"/>
            <a:ext cx="8640960" cy="546505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     三</a:t>
            </a:r>
            <a:r>
              <a:rPr lang="en-US" altLang="zh-TW" sz="2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. </a:t>
            </a:r>
            <a:r>
              <a:rPr lang="zh-TW" altLang="en-US" sz="2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專注本業：勿貪圖無所不知，無所不能</a:t>
            </a:r>
            <a:r>
              <a:rPr lang="zh-TW" altLang="en-US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，</a:t>
            </a:r>
            <a:endParaRPr lang="en-US" altLang="zh-TW" sz="2800" b="1" dirty="0" smtClean="0">
              <a:solidFill>
                <a:schemeClr val="tx2">
                  <a:lumMod val="60000"/>
                  <a:lumOff val="40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2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zh-TW" altLang="en-US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          無所不有</a:t>
            </a:r>
            <a:r>
              <a:rPr lang="en-US" altLang="zh-TW" sz="2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;</a:t>
            </a:r>
            <a:r>
              <a:rPr lang="zh-TW" altLang="en-US" sz="2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時間用在哪裡，成就就在那裡</a:t>
            </a:r>
          </a:p>
          <a:p>
            <a:r>
              <a:rPr lang="zh-TW" altLang="en-US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     四</a:t>
            </a:r>
            <a:r>
              <a:rPr lang="en-US" altLang="zh-TW" sz="2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. </a:t>
            </a:r>
            <a:r>
              <a:rPr lang="zh-TW" altLang="en-US" sz="2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客戶導向，善用科技與創意，為客戶創造</a:t>
            </a:r>
            <a:r>
              <a:rPr lang="zh-TW" altLang="en-US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價值</a:t>
            </a:r>
            <a:endParaRPr lang="en-US" altLang="zh-TW" sz="2800" b="1" dirty="0" smtClean="0">
              <a:solidFill>
                <a:schemeClr val="tx2">
                  <a:lumMod val="60000"/>
                  <a:lumOff val="40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2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zh-TW" altLang="en-US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          與</a:t>
            </a:r>
            <a:r>
              <a:rPr lang="zh-TW" altLang="en-US" sz="2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解決問題</a:t>
            </a:r>
          </a:p>
          <a:p>
            <a:r>
              <a:rPr lang="zh-TW" altLang="en-US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     五</a:t>
            </a:r>
            <a:r>
              <a:rPr lang="en-US" altLang="zh-TW" sz="2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. </a:t>
            </a:r>
            <a:r>
              <a:rPr lang="zh-TW" altLang="en-US" sz="2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高</a:t>
            </a:r>
            <a:r>
              <a:rPr lang="en-US" altLang="zh-TW" sz="2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EQ(</a:t>
            </a:r>
            <a:r>
              <a:rPr lang="zh-TW" altLang="en-US" sz="2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情商</a:t>
            </a:r>
            <a:r>
              <a:rPr lang="en-US" altLang="zh-TW" sz="2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), AQ (</a:t>
            </a:r>
            <a:r>
              <a:rPr lang="zh-TW" altLang="en-US" sz="2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逆商</a:t>
            </a:r>
            <a:r>
              <a:rPr lang="en-US" altLang="zh-TW" sz="2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), </a:t>
            </a:r>
            <a:r>
              <a:rPr lang="zh-TW" altLang="en-US" sz="2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能管理自己</a:t>
            </a:r>
            <a:r>
              <a:rPr lang="en-US" altLang="zh-TW" sz="2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2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包括</a:t>
            </a:r>
            <a:r>
              <a:rPr lang="zh-TW" altLang="en-US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情緒</a:t>
            </a:r>
            <a:endParaRPr lang="en-US" altLang="zh-TW" sz="2800" b="1" dirty="0" smtClean="0">
              <a:solidFill>
                <a:schemeClr val="tx2">
                  <a:lumMod val="60000"/>
                  <a:lumOff val="40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2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zh-TW" altLang="en-US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          及</a:t>
            </a:r>
            <a:r>
              <a:rPr lang="zh-TW" altLang="en-US" sz="2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時間的有效管理</a:t>
            </a:r>
            <a:r>
              <a:rPr lang="en-US" altLang="zh-TW" sz="2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)</a:t>
            </a:r>
            <a:r>
              <a:rPr lang="zh-TW" altLang="en-US" sz="2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，強化溝通協調合作與</a:t>
            </a:r>
            <a:r>
              <a:rPr lang="zh-TW" altLang="en-US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良好</a:t>
            </a:r>
            <a:endParaRPr lang="en-US" altLang="zh-TW" sz="2800" b="1" dirty="0" smtClean="0">
              <a:solidFill>
                <a:schemeClr val="tx2">
                  <a:lumMod val="60000"/>
                  <a:lumOff val="40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2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zh-TW" altLang="en-US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          人際關係</a:t>
            </a:r>
            <a:r>
              <a:rPr lang="zh-TW" altLang="en-US" sz="2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，及面對壓力，逆境的</a:t>
            </a:r>
            <a:r>
              <a:rPr lang="zh-TW" altLang="en-US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能力</a:t>
            </a:r>
            <a:endParaRPr lang="zh-TW" altLang="en-US" sz="2800" b="1" dirty="0">
              <a:solidFill>
                <a:schemeClr val="tx2">
                  <a:lumMod val="60000"/>
                  <a:lumOff val="40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6333157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 descr="S__969938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95536" y="332656"/>
            <a:ext cx="1080120" cy="81009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12" name="文字方塊 11"/>
          <p:cNvSpPr txBox="1"/>
          <p:nvPr/>
        </p:nvSpPr>
        <p:spPr>
          <a:xfrm>
            <a:off x="2195736" y="332656"/>
            <a:ext cx="576631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6000" b="1" dirty="0">
                <a:solidFill>
                  <a:schemeClr val="accent3">
                    <a:lumMod val="7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職涯規劃與發展</a:t>
            </a:r>
            <a:endParaRPr lang="zh-TW" altLang="en-US" sz="6000" b="1" dirty="0">
              <a:ln w="6350">
                <a:solidFill>
                  <a:schemeClr val="tx1"/>
                </a:solidFill>
              </a:ln>
              <a:solidFill>
                <a:schemeClr val="accent3">
                  <a:lumMod val="75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179512" y="1628800"/>
            <a:ext cx="8640960" cy="453650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     六</a:t>
            </a:r>
            <a:r>
              <a:rPr lang="en-US" altLang="zh-TW" sz="2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. </a:t>
            </a:r>
            <a:r>
              <a:rPr lang="zh-TW" altLang="en-US" sz="2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持續不斷投資自己，提升專業，創造價值</a:t>
            </a:r>
            <a:r>
              <a:rPr lang="zh-TW" altLang="en-US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，</a:t>
            </a:r>
            <a:endParaRPr lang="en-US" altLang="zh-TW" sz="2800" b="1" dirty="0" smtClean="0">
              <a:solidFill>
                <a:schemeClr val="tx2">
                  <a:lumMod val="60000"/>
                  <a:lumOff val="40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2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zh-TW" altLang="en-US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          解決</a:t>
            </a:r>
            <a:r>
              <a:rPr lang="zh-TW" altLang="en-US" sz="2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問題，領導管理及擴展人脈，中英說</a:t>
            </a:r>
            <a:r>
              <a:rPr lang="zh-TW" altLang="en-US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寫</a:t>
            </a:r>
            <a:endParaRPr lang="en-US" altLang="zh-TW" sz="2800" b="1" dirty="0" smtClean="0">
              <a:solidFill>
                <a:schemeClr val="tx2">
                  <a:lumMod val="60000"/>
                  <a:lumOff val="40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2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zh-TW" altLang="en-US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          等</a:t>
            </a:r>
            <a:r>
              <a:rPr lang="zh-TW" altLang="en-US" sz="2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能力</a:t>
            </a:r>
          </a:p>
          <a:p>
            <a:r>
              <a:rPr lang="zh-TW" altLang="en-US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           </a:t>
            </a:r>
            <a:r>
              <a:rPr lang="en-US" altLang="zh-TW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1</a:t>
            </a:r>
            <a:r>
              <a:rPr lang="en-US" altLang="zh-TW" sz="2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. </a:t>
            </a:r>
            <a:r>
              <a:rPr lang="zh-TW" altLang="en-US" sz="2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專業能力</a:t>
            </a:r>
            <a:r>
              <a:rPr lang="en-US" altLang="zh-TW" sz="2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=</a:t>
            </a:r>
            <a:r>
              <a:rPr lang="zh-TW" altLang="en-US" sz="2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國際觀</a:t>
            </a:r>
            <a:r>
              <a:rPr lang="en-US" altLang="zh-TW" sz="2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+</a:t>
            </a:r>
            <a:r>
              <a:rPr lang="zh-TW" altLang="en-US" sz="2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專業</a:t>
            </a:r>
            <a:r>
              <a:rPr lang="en-US" altLang="zh-TW" sz="2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+</a:t>
            </a:r>
            <a:r>
              <a:rPr lang="zh-TW" altLang="en-US" sz="2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企管</a:t>
            </a:r>
            <a:r>
              <a:rPr lang="en-US" altLang="zh-TW" sz="2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+</a:t>
            </a:r>
            <a:r>
              <a:rPr lang="zh-TW" altLang="en-US" sz="2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資訊科技</a:t>
            </a:r>
            <a:r>
              <a:rPr lang="en-US" altLang="zh-TW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+</a:t>
            </a:r>
          </a:p>
          <a:p>
            <a:r>
              <a:rPr lang="zh-TW" altLang="en-US" sz="2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zh-TW" altLang="en-US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                                 中</a:t>
            </a:r>
            <a:r>
              <a:rPr lang="zh-TW" altLang="en-US" sz="2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英文說寫能力</a:t>
            </a:r>
          </a:p>
          <a:p>
            <a:r>
              <a:rPr lang="zh-TW" altLang="en-US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           </a:t>
            </a:r>
            <a:r>
              <a:rPr lang="en-US" altLang="zh-TW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2</a:t>
            </a:r>
            <a:r>
              <a:rPr lang="en-US" altLang="zh-TW" sz="2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. </a:t>
            </a:r>
            <a:r>
              <a:rPr lang="zh-TW" altLang="en-US" sz="2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參加協會及相關證照考試</a:t>
            </a:r>
          </a:p>
          <a:p>
            <a:r>
              <a:rPr lang="zh-TW" altLang="en-US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           </a:t>
            </a:r>
            <a:r>
              <a:rPr lang="en-US" altLang="zh-TW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3</a:t>
            </a:r>
            <a:r>
              <a:rPr lang="en-US" altLang="zh-TW" sz="2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. </a:t>
            </a:r>
            <a:r>
              <a:rPr lang="zh-TW" altLang="en-US" sz="2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輪調國內外的工作機會</a:t>
            </a:r>
          </a:p>
          <a:p>
            <a:r>
              <a:rPr lang="zh-TW" altLang="en-US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           </a:t>
            </a:r>
            <a:r>
              <a:rPr lang="en-US" altLang="zh-TW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4</a:t>
            </a:r>
            <a:r>
              <a:rPr lang="en-US" altLang="zh-TW" sz="2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. </a:t>
            </a:r>
            <a:r>
              <a:rPr lang="zh-TW" altLang="en-US" sz="2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當領導，成就大事</a:t>
            </a:r>
          </a:p>
        </p:txBody>
      </p:sp>
    </p:spTree>
    <p:extLst>
      <p:ext uri="{BB962C8B-B14F-4D97-AF65-F5344CB8AC3E}">
        <p14:creationId xmlns:p14="http://schemas.microsoft.com/office/powerpoint/2010/main" val="64961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 descr="S__969938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95536" y="332656"/>
            <a:ext cx="1080120" cy="81009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12" name="文字方塊 11"/>
          <p:cNvSpPr txBox="1"/>
          <p:nvPr/>
        </p:nvSpPr>
        <p:spPr>
          <a:xfrm>
            <a:off x="2195736" y="332656"/>
            <a:ext cx="576631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6000" b="1" dirty="0">
                <a:solidFill>
                  <a:schemeClr val="accent3">
                    <a:lumMod val="7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職涯規劃與發展</a:t>
            </a:r>
            <a:endParaRPr lang="zh-TW" altLang="en-US" sz="6000" b="1" dirty="0">
              <a:ln w="6350">
                <a:solidFill>
                  <a:schemeClr val="tx1"/>
                </a:solidFill>
              </a:ln>
              <a:solidFill>
                <a:schemeClr val="accent3">
                  <a:lumMod val="75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179512" y="1484784"/>
            <a:ext cx="8640960" cy="504056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sz="2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陸</a:t>
            </a:r>
            <a:r>
              <a:rPr lang="en-US" altLang="zh-TW" sz="2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. </a:t>
            </a:r>
            <a:r>
              <a:rPr lang="zh-TW" altLang="en-US" sz="2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結語</a:t>
            </a:r>
          </a:p>
          <a:p>
            <a:r>
              <a:rPr lang="zh-TW" altLang="en-US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      </a:t>
            </a:r>
            <a:r>
              <a:rPr lang="en-US" altLang="zh-TW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1</a:t>
            </a:r>
            <a:r>
              <a:rPr lang="en-US" altLang="zh-TW" sz="2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. </a:t>
            </a:r>
            <a:r>
              <a:rPr lang="zh-TW" altLang="en-US" sz="2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人生不如意事，十常八九，古今中外皆然</a:t>
            </a:r>
            <a:r>
              <a:rPr lang="zh-TW" altLang="en-US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，</a:t>
            </a:r>
            <a:endParaRPr lang="en-US" altLang="zh-TW" sz="2800" b="1" dirty="0" smtClean="0">
              <a:solidFill>
                <a:schemeClr val="tx2">
                  <a:lumMod val="60000"/>
                  <a:lumOff val="40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2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zh-TW" altLang="en-US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         工作</a:t>
            </a:r>
            <a:r>
              <a:rPr lang="zh-TW" altLang="en-US" sz="2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上，永遠有許多的問題，充滿了</a:t>
            </a:r>
            <a:r>
              <a:rPr lang="zh-TW" altLang="en-US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高難度</a:t>
            </a:r>
            <a:endParaRPr lang="en-US" altLang="zh-TW" sz="2800" b="1" dirty="0" smtClean="0">
              <a:solidFill>
                <a:schemeClr val="tx2">
                  <a:lumMod val="60000"/>
                  <a:lumOff val="40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2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zh-TW" altLang="en-US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         的</a:t>
            </a:r>
            <a:r>
              <a:rPr lang="zh-TW" altLang="en-US" sz="2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挑戰與壓力</a:t>
            </a:r>
          </a:p>
          <a:p>
            <a:r>
              <a:rPr lang="zh-TW" altLang="en-US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      </a:t>
            </a:r>
            <a:r>
              <a:rPr lang="en-US" altLang="zh-TW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2</a:t>
            </a:r>
            <a:r>
              <a:rPr lang="en-US" altLang="zh-TW" sz="2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. </a:t>
            </a:r>
            <a:r>
              <a:rPr lang="zh-TW" altLang="en-US" sz="2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職場生存發展的契機在於創造價值，解決</a:t>
            </a:r>
            <a:r>
              <a:rPr lang="zh-TW" altLang="en-US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問題</a:t>
            </a:r>
            <a:endParaRPr lang="en-US" altLang="zh-TW" sz="2800" b="1" dirty="0" smtClean="0">
              <a:solidFill>
                <a:schemeClr val="tx2">
                  <a:lumMod val="60000"/>
                  <a:lumOff val="40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2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zh-TW" altLang="en-US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          與</a:t>
            </a:r>
            <a:r>
              <a:rPr lang="zh-TW" altLang="en-US" sz="2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團隊合作精神</a:t>
            </a:r>
          </a:p>
          <a:p>
            <a:r>
              <a:rPr lang="zh-TW" altLang="en-US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      </a:t>
            </a:r>
            <a:r>
              <a:rPr lang="en-US" altLang="zh-TW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3</a:t>
            </a:r>
            <a:r>
              <a:rPr lang="en-US" altLang="zh-TW" sz="2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. </a:t>
            </a:r>
            <a:r>
              <a:rPr lang="zh-TW" altLang="en-US" sz="2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努力追求成功之際，建議您也用心於</a:t>
            </a:r>
          </a:p>
          <a:p>
            <a:r>
              <a:rPr lang="zh-TW" altLang="en-US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           </a:t>
            </a:r>
            <a:r>
              <a:rPr lang="en-US" altLang="zh-TW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en-US" altLang="zh-TW" sz="2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1)</a:t>
            </a:r>
            <a:r>
              <a:rPr lang="zh-TW" altLang="en-US" sz="2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維護身心的健康</a:t>
            </a:r>
          </a:p>
          <a:p>
            <a:r>
              <a:rPr lang="zh-TW" altLang="en-US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           </a:t>
            </a:r>
            <a:r>
              <a:rPr lang="en-US" altLang="zh-TW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en-US" altLang="zh-TW" sz="2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2)</a:t>
            </a:r>
            <a:r>
              <a:rPr lang="zh-TW" altLang="en-US" sz="2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維持親朋好友同事的和諧關係</a:t>
            </a:r>
          </a:p>
          <a:p>
            <a:r>
              <a:rPr lang="zh-TW" altLang="en-US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           </a:t>
            </a:r>
            <a:r>
              <a:rPr lang="en-US" altLang="zh-TW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en-US" altLang="zh-TW" sz="2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3)</a:t>
            </a:r>
            <a:r>
              <a:rPr lang="zh-TW" altLang="en-US" sz="2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謹慎投資理財</a:t>
            </a:r>
          </a:p>
          <a:p>
            <a:r>
              <a:rPr lang="zh-TW" altLang="en-US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           讓</a:t>
            </a:r>
            <a:r>
              <a:rPr lang="zh-TW" altLang="en-US" sz="2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自己擁有幸福美滿的人生</a:t>
            </a:r>
          </a:p>
        </p:txBody>
      </p:sp>
    </p:spTree>
    <p:extLst>
      <p:ext uri="{BB962C8B-B14F-4D97-AF65-F5344CB8AC3E}">
        <p14:creationId xmlns:p14="http://schemas.microsoft.com/office/powerpoint/2010/main" val="41953176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3" descr="C:\Users\USER\Desktop\20130710112718986.jpg"/>
          <p:cNvPicPr>
            <a:picLocks noChangeAspect="1" noChangeArrowheads="1"/>
          </p:cNvPicPr>
          <p:nvPr/>
        </p:nvPicPr>
        <p:blipFill>
          <a:blip r:embed="rId2" cstate="print"/>
          <a:srcRect r="1873"/>
          <a:stretch>
            <a:fillRect/>
          </a:stretch>
        </p:blipFill>
        <p:spPr bwMode="auto">
          <a:xfrm>
            <a:off x="0" y="1106742"/>
            <a:ext cx="9144000" cy="4597919"/>
          </a:xfrm>
          <a:prstGeom prst="rect">
            <a:avLst/>
          </a:prstGeom>
          <a:noFill/>
        </p:spPr>
      </p:pic>
      <p:sp>
        <p:nvSpPr>
          <p:cNvPr id="9" name="文字方塊 8"/>
          <p:cNvSpPr txBox="1"/>
          <p:nvPr/>
        </p:nvSpPr>
        <p:spPr>
          <a:xfrm>
            <a:off x="1559157" y="1190732"/>
            <a:ext cx="758484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z="4400" b="1" dirty="0">
                <a:ln w="6350">
                  <a:solidFill>
                    <a:prstClr val="black"/>
                  </a:solidFill>
                </a:ln>
                <a:solidFill>
                  <a:prstClr val="white"/>
                </a:solidFill>
                <a:latin typeface="華康行楷體W5" pitchFamily="65" charset="-120"/>
                <a:ea typeface="華康行楷體W5" pitchFamily="65" charset="-120"/>
              </a:rPr>
              <a:t>主講</a:t>
            </a:r>
            <a:r>
              <a:rPr lang="zh-TW" altLang="en-US" sz="4400" b="1" dirty="0" smtClean="0">
                <a:ln w="6350">
                  <a:solidFill>
                    <a:prstClr val="black"/>
                  </a:solidFill>
                </a:ln>
                <a:solidFill>
                  <a:prstClr val="white"/>
                </a:solidFill>
                <a:latin typeface="華康行楷體W5" pitchFamily="65" charset="-120"/>
                <a:ea typeface="華康行楷體W5" pitchFamily="65" charset="-120"/>
              </a:rPr>
              <a:t>人</a:t>
            </a:r>
            <a:r>
              <a:rPr lang="en-US" altLang="zh-TW" sz="4400" b="1" dirty="0" smtClean="0">
                <a:ln w="6350">
                  <a:solidFill>
                    <a:prstClr val="black"/>
                  </a:solidFill>
                </a:ln>
                <a:solidFill>
                  <a:prstClr val="white"/>
                </a:solidFill>
                <a:latin typeface="華康行楷體W5" pitchFamily="65" charset="-120"/>
                <a:ea typeface="華康行楷體W5" pitchFamily="65" charset="-120"/>
              </a:rPr>
              <a:t>:</a:t>
            </a:r>
            <a:r>
              <a:rPr kumimoji="0" lang="zh-TW" altLang="en-US" sz="4400" b="1" i="0" u="none" strike="noStrike" kern="1200" cap="none" spc="0" normalizeH="0" baseline="0" noProof="0" dirty="0" smtClean="0">
                <a:ln w="6350">
                  <a:solidFill>
                    <a:prstClr val="black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華康行楷體W5" pitchFamily="65" charset="-120"/>
                <a:ea typeface="華康行楷體W5" pitchFamily="65" charset="-120"/>
                <a:cs typeface="+mn-cs"/>
              </a:rPr>
              <a:t>吳弘仁</a:t>
            </a:r>
            <a:r>
              <a:rPr kumimoji="0" lang="zh-TW" altLang="en-US" sz="4400" b="1" i="0" u="none" strike="noStrike" kern="1200" cap="none" spc="0" normalizeH="0" baseline="0" noProof="0" dirty="0" smtClean="0">
                <a:ln w="6350">
                  <a:solidFill>
                    <a:prstClr val="black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微軟正黑體" pitchFamily="34" charset="-120"/>
                <a:ea typeface="微軟正黑體" pitchFamily="34" charset="-120"/>
                <a:cs typeface="+mn-cs"/>
              </a:rPr>
              <a:t> </a:t>
            </a:r>
            <a:r>
              <a:rPr kumimoji="0" lang="zh-TW" altLang="en-US" sz="4400" b="1" i="0" u="none" strike="noStrike" kern="1200" cap="none" spc="0" normalizeH="0" baseline="0" noProof="0" dirty="0" smtClean="0">
                <a:ln w="6350">
                  <a:solidFill>
                    <a:prstClr val="black"/>
                  </a:solidFill>
                </a:ln>
                <a:solidFill>
                  <a:srgbClr val="FFFF00"/>
                </a:solidFill>
                <a:effectLst/>
                <a:uLnTx/>
                <a:uFillTx/>
                <a:latin typeface="微軟正黑體" pitchFamily="34" charset="-120"/>
                <a:ea typeface="微軟正黑體" pitchFamily="34" charset="-120"/>
                <a:cs typeface="+mn-cs"/>
              </a:rPr>
              <a:t>  </a:t>
            </a:r>
            <a:r>
              <a:rPr lang="zh-TW" altLang="en-US" sz="4400" b="1" dirty="0">
                <a:ln w="6350">
                  <a:solidFill>
                    <a:prstClr val="black"/>
                  </a:solidFill>
                </a:ln>
                <a:solidFill>
                  <a:prstClr val="white"/>
                </a:solidFill>
                <a:latin typeface="華康行楷體W5" pitchFamily="65" charset="-120"/>
                <a:ea typeface="華康行楷體W5" pitchFamily="65" charset="-120"/>
              </a:rPr>
              <a:t>校友</a:t>
            </a:r>
          </a:p>
        </p:txBody>
      </p:sp>
      <p:sp>
        <p:nvSpPr>
          <p:cNvPr id="10" name="文字方塊 9"/>
          <p:cNvSpPr txBox="1"/>
          <p:nvPr/>
        </p:nvSpPr>
        <p:spPr>
          <a:xfrm>
            <a:off x="-12574" y="1960173"/>
            <a:ext cx="9144000" cy="4678204"/>
          </a:xfrm>
          <a:prstGeom prst="rect">
            <a:avLst/>
          </a:prstGeom>
          <a:solidFill>
            <a:schemeClr val="accent4">
              <a:lumMod val="75000"/>
              <a:alpha val="67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400" b="1" i="0" u="sng" strike="noStrike" kern="1200" cap="none" spc="0" normalizeH="0" baseline="0" noProof="0" dirty="0">
                <a:ln w="3175"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軟正黑體" pitchFamily="34" charset="-120"/>
                <a:ea typeface="微軟正黑體" pitchFamily="34" charset="-120"/>
              </a:rPr>
              <a:t>學   歷</a:t>
            </a:r>
            <a:r>
              <a:rPr kumimoji="0" lang="zh-TW" altLang="en-US" sz="2400" b="1" i="0" u="none" strike="noStrike" kern="1200" cap="none" spc="0" normalizeH="0" baseline="0" noProof="0" dirty="0">
                <a:ln w="3175"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軟正黑體" pitchFamily="34" charset="-120"/>
                <a:ea typeface="微軟正黑體" pitchFamily="34" charset="-120"/>
              </a:rPr>
              <a:t>：</a:t>
            </a:r>
          </a:p>
          <a:p>
            <a:pPr>
              <a:defRPr/>
            </a:pPr>
            <a:r>
              <a:rPr lang="zh-TW" altLang="en-US" sz="2400" b="1" dirty="0" smtClean="0">
                <a:ln w="3175">
                  <a:noFill/>
                </a:ln>
                <a:solidFill>
                  <a:prstClr val="white"/>
                </a:solidFill>
                <a:latin typeface="微軟正黑體" pitchFamily="34" charset="-120"/>
                <a:ea typeface="微軟正黑體" pitchFamily="34" charset="-120"/>
              </a:rPr>
              <a:t>           斗六</a:t>
            </a:r>
            <a:r>
              <a:rPr lang="zh-TW" altLang="en-US" sz="2400" b="1" dirty="0">
                <a:ln w="3175">
                  <a:noFill/>
                </a:ln>
                <a:solidFill>
                  <a:prstClr val="white"/>
                </a:solidFill>
                <a:latin typeface="微軟正黑體" pitchFamily="34" charset="-120"/>
                <a:ea typeface="微軟正黑體" pitchFamily="34" charset="-120"/>
              </a:rPr>
              <a:t>高中</a:t>
            </a:r>
            <a:endParaRPr lang="en-US" altLang="zh-TW" sz="2400" b="1" dirty="0">
              <a:ln w="3175">
                <a:noFill/>
              </a:ln>
              <a:solidFill>
                <a:prstClr val="white"/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defRPr/>
            </a:pPr>
            <a:r>
              <a:rPr lang="zh-TW" altLang="en-US" sz="2400" b="1" dirty="0" smtClean="0">
                <a:ln w="3175">
                  <a:noFill/>
                </a:ln>
                <a:solidFill>
                  <a:prstClr val="white"/>
                </a:solidFill>
                <a:latin typeface="微軟正黑體" pitchFamily="34" charset="-120"/>
                <a:ea typeface="微軟正黑體" pitchFamily="34" charset="-120"/>
              </a:rPr>
              <a:t>           國立</a:t>
            </a:r>
            <a:r>
              <a:rPr lang="zh-TW" altLang="en-US" sz="2400" b="1" dirty="0">
                <a:ln w="3175">
                  <a:noFill/>
                </a:ln>
                <a:solidFill>
                  <a:prstClr val="white"/>
                </a:solidFill>
                <a:latin typeface="微軟正黑體" pitchFamily="34" charset="-120"/>
                <a:ea typeface="微軟正黑體" pitchFamily="34" charset="-120"/>
              </a:rPr>
              <a:t>中興大學經濟系</a:t>
            </a:r>
          </a:p>
          <a:p>
            <a:pPr>
              <a:defRPr/>
            </a:pPr>
            <a:r>
              <a:rPr lang="zh-TW" altLang="en-US" sz="2400" b="1" dirty="0" smtClean="0">
                <a:ln w="3175">
                  <a:noFill/>
                </a:ln>
                <a:solidFill>
                  <a:prstClr val="white"/>
                </a:solidFill>
                <a:latin typeface="微軟正黑體" pitchFamily="34" charset="-120"/>
                <a:ea typeface="微軟正黑體" pitchFamily="34" charset="-120"/>
              </a:rPr>
              <a:t>           台灣大學</a:t>
            </a:r>
            <a:r>
              <a:rPr lang="zh-TW" altLang="en-US" sz="2400" b="1" dirty="0">
                <a:ln w="3175">
                  <a:noFill/>
                </a:ln>
                <a:solidFill>
                  <a:prstClr val="white"/>
                </a:solidFill>
                <a:latin typeface="微軟正黑體" pitchFamily="34" charset="-120"/>
                <a:ea typeface="微軟正黑體" pitchFamily="34" charset="-120"/>
              </a:rPr>
              <a:t>企經高級企管研究學分班</a:t>
            </a:r>
            <a:endParaRPr lang="en-US" altLang="zh-TW" sz="2400" b="1" dirty="0">
              <a:ln w="3175">
                <a:noFill/>
              </a:ln>
              <a:solidFill>
                <a:prstClr val="white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0" marR="0" lvl="0" indent="0" algn="l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400" b="1" i="0" u="none" strike="noStrike" kern="1200" cap="none" spc="0" normalizeH="0" baseline="0" noProof="0" dirty="0" smtClean="0">
                <a:ln w="3175"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軟正黑體" pitchFamily="34" charset="-120"/>
                <a:ea typeface="微軟正黑體" pitchFamily="34" charset="-120"/>
              </a:rPr>
              <a:t>           美國</a:t>
            </a:r>
            <a:r>
              <a:rPr kumimoji="0" lang="zh-TW" altLang="en-US" sz="2400" b="1" i="0" u="none" strike="noStrike" kern="1200" cap="none" spc="0" normalizeH="0" baseline="0" noProof="0" dirty="0">
                <a:ln w="3175"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軟正黑體" pitchFamily="34" charset="-120"/>
                <a:ea typeface="微軟正黑體" pitchFamily="34" charset="-120"/>
              </a:rPr>
              <a:t>堪薩斯州貝克大學管理科學碩士 </a:t>
            </a:r>
            <a:endParaRPr kumimoji="0" lang="en-US" altLang="zh-TW" sz="2400" b="1" i="0" u="none" strike="noStrike" kern="1200" cap="none" spc="0" normalizeH="0" baseline="0" noProof="0" dirty="0" smtClean="0">
              <a:ln w="3175">
                <a:noFill/>
              </a:ln>
              <a:solidFill>
                <a:prstClr val="white"/>
              </a:solidFill>
              <a:effectLst/>
              <a:uLnTx/>
              <a:uFillTx/>
              <a:latin typeface="微軟正黑體" pitchFamily="34" charset="-120"/>
              <a:ea typeface="微軟正黑體" pitchFamily="34" charset="-120"/>
            </a:endParaRPr>
          </a:p>
          <a:p>
            <a:pPr marL="0" marR="0" lvl="0" indent="0" algn="l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400" b="1" i="0" u="none" strike="noStrike" kern="1200" cap="none" spc="0" normalizeH="0" baseline="0" noProof="0" dirty="0">
                <a:ln w="3175"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軟正黑體" pitchFamily="34" charset="-120"/>
                <a:ea typeface="微軟正黑體" pitchFamily="34" charset="-120"/>
              </a:rPr>
              <a:t/>
            </a:r>
            <a:br>
              <a:rPr kumimoji="0" lang="zh-TW" altLang="en-US" sz="2400" b="1" i="0" u="none" strike="noStrike" kern="1200" cap="none" spc="0" normalizeH="0" baseline="0" noProof="0" dirty="0">
                <a:ln w="3175"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軟正黑體" pitchFamily="34" charset="-120"/>
                <a:ea typeface="微軟正黑體" pitchFamily="34" charset="-120"/>
              </a:rPr>
            </a:br>
            <a:r>
              <a:rPr kumimoji="0" lang="zh-TW" altLang="en-US" sz="2400" b="1" i="0" u="sng" strike="noStrike" kern="1200" cap="none" spc="0" normalizeH="0" baseline="0" noProof="0" dirty="0" smtClean="0">
                <a:ln w="3175"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軟正黑體" pitchFamily="34" charset="-120"/>
                <a:ea typeface="微軟正黑體" pitchFamily="34" charset="-120"/>
              </a:rPr>
              <a:t>經    </a:t>
            </a:r>
            <a:r>
              <a:rPr kumimoji="0" lang="zh-TW" altLang="en-US" sz="2400" b="1" i="0" u="sng" strike="noStrike" kern="1200" cap="none" spc="0" normalizeH="0" baseline="0" noProof="0" dirty="0">
                <a:ln w="3175"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軟正黑體" pitchFamily="34" charset="-120"/>
                <a:ea typeface="微軟正黑體" pitchFamily="34" charset="-120"/>
              </a:rPr>
              <a:t>歷</a:t>
            </a:r>
            <a:r>
              <a:rPr kumimoji="0" lang="zh-TW" altLang="en-US" sz="2400" b="1" i="0" u="none" strike="noStrike" kern="1200" cap="none" spc="0" normalizeH="0" baseline="0" noProof="0" dirty="0">
                <a:ln w="3175"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軟正黑體" pitchFamily="34" charset="-120"/>
                <a:ea typeface="微軟正黑體" pitchFamily="34" charset="-120"/>
              </a:rPr>
              <a:t>：</a:t>
            </a:r>
          </a:p>
          <a:p>
            <a:pPr marL="0" marR="0" lvl="0" indent="0" algn="l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400" b="1" i="0" u="none" strike="noStrike" kern="1200" cap="none" spc="0" normalizeH="0" baseline="0" noProof="0" dirty="0">
                <a:ln w="3175"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軟正黑體" pitchFamily="34" charset="-120"/>
                <a:ea typeface="微軟正黑體" pitchFamily="34" charset="-120"/>
              </a:rPr>
              <a:t>         </a:t>
            </a:r>
            <a:r>
              <a:rPr lang="zh-TW" altLang="en-US" sz="2600" b="1" dirty="0" smtClean="0">
                <a:ln w="3175">
                  <a:noFill/>
                </a:ln>
                <a:solidFill>
                  <a:prstClr val="white"/>
                </a:solidFill>
                <a:latin typeface="微軟正黑體" pitchFamily="34" charset="-120"/>
                <a:ea typeface="微軟正黑體" pitchFamily="34" charset="-120"/>
              </a:rPr>
              <a:t>美商</a:t>
            </a:r>
            <a:r>
              <a:rPr lang="zh-TW" altLang="en-US" sz="2600" b="1" dirty="0">
                <a:ln w="3175">
                  <a:noFill/>
                </a:ln>
                <a:solidFill>
                  <a:prstClr val="white"/>
                </a:solidFill>
                <a:latin typeface="微軟正黑體" pitchFamily="34" charset="-120"/>
                <a:ea typeface="微軟正黑體" pitchFamily="34" charset="-120"/>
              </a:rPr>
              <a:t>花旗銀行 台北分行   副總裁／總稽核</a:t>
            </a:r>
            <a:endParaRPr lang="en-US" altLang="zh-TW" sz="2600" b="1" dirty="0">
              <a:ln w="3175">
                <a:noFill/>
              </a:ln>
              <a:solidFill>
                <a:prstClr val="white"/>
              </a:solidFill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2600" b="1" dirty="0">
                <a:ln w="3175">
                  <a:noFill/>
                </a:ln>
                <a:solidFill>
                  <a:prstClr val="white"/>
                </a:solidFill>
                <a:latin typeface="微軟正黑體" pitchFamily="34" charset="-120"/>
                <a:ea typeface="微軟正黑體" pitchFamily="34" charset="-120"/>
              </a:rPr>
              <a:t>        </a:t>
            </a:r>
            <a:r>
              <a:rPr lang="zh-TW" altLang="en-US" sz="2600" b="1" dirty="0" smtClean="0">
                <a:ln w="3175">
                  <a:noFill/>
                </a:ln>
                <a:solidFill>
                  <a:prstClr val="white"/>
                </a:solidFill>
                <a:latin typeface="微軟正黑體" pitchFamily="34" charset="-120"/>
                <a:ea typeface="微軟正黑體" pitchFamily="34" charset="-120"/>
              </a:rPr>
              <a:t>台</a:t>
            </a:r>
            <a:r>
              <a:rPr lang="zh-TW" altLang="en-US" sz="2600" b="1" dirty="0">
                <a:ln w="3175">
                  <a:noFill/>
                </a:ln>
                <a:solidFill>
                  <a:prstClr val="white"/>
                </a:solidFill>
                <a:latin typeface="微軟正黑體" pitchFamily="34" charset="-120"/>
                <a:ea typeface="微軟正黑體" pitchFamily="34" charset="-120"/>
              </a:rPr>
              <a:t>新金控總稽核</a:t>
            </a:r>
            <a:br>
              <a:rPr lang="zh-TW" altLang="en-US" sz="2600" b="1" dirty="0">
                <a:ln w="3175">
                  <a:noFill/>
                </a:ln>
                <a:solidFill>
                  <a:prstClr val="white"/>
                </a:solidFill>
                <a:latin typeface="微軟正黑體" pitchFamily="34" charset="-120"/>
                <a:ea typeface="微軟正黑體" pitchFamily="34" charset="-120"/>
              </a:rPr>
            </a:br>
            <a:r>
              <a:rPr lang="zh-TW" altLang="en-US" sz="2600" b="1" dirty="0">
                <a:ln w="3175">
                  <a:noFill/>
                </a:ln>
                <a:solidFill>
                  <a:prstClr val="white"/>
                </a:solidFill>
                <a:latin typeface="微軟正黑體" pitchFamily="34" charset="-120"/>
                <a:ea typeface="微軟正黑體" pitchFamily="34" charset="-120"/>
              </a:rPr>
              <a:t>        </a:t>
            </a:r>
            <a:r>
              <a:rPr lang="zh-TW" altLang="en-US" sz="2600" b="1" dirty="0" smtClean="0">
                <a:ln w="3175">
                  <a:noFill/>
                </a:ln>
                <a:solidFill>
                  <a:prstClr val="white"/>
                </a:solidFill>
                <a:latin typeface="微軟正黑體" pitchFamily="34" charset="-120"/>
                <a:ea typeface="微軟正黑體" pitchFamily="34" charset="-120"/>
              </a:rPr>
              <a:t>勞委會</a:t>
            </a:r>
            <a:r>
              <a:rPr lang="zh-TW" altLang="en-US" sz="2600" b="1" dirty="0">
                <a:ln w="3175">
                  <a:noFill/>
                </a:ln>
                <a:solidFill>
                  <a:prstClr val="white"/>
                </a:solidFill>
                <a:latin typeface="微軟正黑體" pitchFamily="34" charset="-120"/>
                <a:ea typeface="微軟正黑體" pitchFamily="34" charset="-120"/>
              </a:rPr>
              <a:t>職業訓練局 諮議委員</a:t>
            </a:r>
            <a:br>
              <a:rPr lang="zh-TW" altLang="en-US" sz="2600" b="1" dirty="0">
                <a:ln w="3175">
                  <a:noFill/>
                </a:ln>
                <a:solidFill>
                  <a:prstClr val="white"/>
                </a:solidFill>
                <a:latin typeface="微軟正黑體" pitchFamily="34" charset="-120"/>
                <a:ea typeface="微軟正黑體" pitchFamily="34" charset="-120"/>
              </a:rPr>
            </a:br>
            <a:r>
              <a:rPr lang="zh-TW" altLang="en-US" sz="2600" b="1" dirty="0">
                <a:ln w="3175">
                  <a:noFill/>
                </a:ln>
                <a:solidFill>
                  <a:prstClr val="white"/>
                </a:solidFill>
                <a:latin typeface="微軟正黑體" pitchFamily="34" charset="-120"/>
                <a:ea typeface="微軟正黑體" pitchFamily="34" charset="-120"/>
              </a:rPr>
              <a:t>  </a:t>
            </a:r>
            <a:r>
              <a:rPr lang="zh-TW" altLang="en-US" sz="2600" b="1" dirty="0" smtClean="0">
                <a:ln w="3175">
                  <a:noFill/>
                </a:ln>
                <a:solidFill>
                  <a:prstClr val="white"/>
                </a:solidFill>
                <a:latin typeface="微軟正黑體" pitchFamily="34" charset="-120"/>
                <a:ea typeface="微軟正黑體" pitchFamily="34" charset="-120"/>
              </a:rPr>
              <a:t>      台灣</a:t>
            </a:r>
            <a:r>
              <a:rPr lang="zh-TW" altLang="en-US" sz="2600" b="1" dirty="0">
                <a:ln w="3175">
                  <a:noFill/>
                </a:ln>
                <a:solidFill>
                  <a:prstClr val="white"/>
                </a:solidFill>
                <a:latin typeface="微軟正黑體" pitchFamily="34" charset="-120"/>
                <a:ea typeface="微軟正黑體" pitchFamily="34" charset="-120"/>
              </a:rPr>
              <a:t>新世紀教育訓練發展協會    </a:t>
            </a:r>
            <a:r>
              <a:rPr lang="zh-TW" altLang="en-US" sz="2600" b="1" dirty="0" smtClean="0">
                <a:ln w="3175">
                  <a:noFill/>
                </a:ln>
                <a:solidFill>
                  <a:prstClr val="white"/>
                </a:solidFill>
                <a:latin typeface="微軟正黑體" pitchFamily="34" charset="-120"/>
                <a:ea typeface="微軟正黑體" pitchFamily="34" charset="-120"/>
              </a:rPr>
              <a:t>副</a:t>
            </a:r>
            <a:r>
              <a:rPr lang="zh-TW" altLang="en-US" sz="2600" b="1" dirty="0">
                <a:ln w="3175">
                  <a:noFill/>
                </a:ln>
                <a:solidFill>
                  <a:prstClr val="white"/>
                </a:solidFill>
                <a:latin typeface="微軟正黑體" pitchFamily="34" charset="-120"/>
                <a:ea typeface="微軟正黑體" pitchFamily="34" charset="-120"/>
              </a:rPr>
              <a:t>理事長</a:t>
            </a:r>
            <a:br>
              <a:rPr lang="zh-TW" altLang="en-US" sz="2600" b="1" dirty="0">
                <a:ln w="3175">
                  <a:noFill/>
                </a:ln>
                <a:solidFill>
                  <a:prstClr val="white"/>
                </a:solidFill>
                <a:latin typeface="微軟正黑體" pitchFamily="34" charset="-120"/>
                <a:ea typeface="微軟正黑體" pitchFamily="34" charset="-120"/>
              </a:rPr>
            </a:br>
            <a:r>
              <a:rPr lang="zh-TW" altLang="en-US" sz="2600" b="1" dirty="0">
                <a:ln w="3175">
                  <a:noFill/>
                </a:ln>
                <a:solidFill>
                  <a:prstClr val="white"/>
                </a:solidFill>
                <a:latin typeface="微軟正黑體" pitchFamily="34" charset="-120"/>
                <a:ea typeface="微軟正黑體" pitchFamily="34" charset="-120"/>
              </a:rPr>
              <a:t>        </a:t>
            </a:r>
            <a:r>
              <a:rPr lang="zh-TW" altLang="en-US" sz="2600" b="1" dirty="0" smtClean="0">
                <a:ln w="3175">
                  <a:noFill/>
                </a:ln>
                <a:solidFill>
                  <a:prstClr val="white"/>
                </a:solidFill>
                <a:latin typeface="微軟正黑體" pitchFamily="34" charset="-120"/>
                <a:ea typeface="微軟正黑體" pitchFamily="34" charset="-120"/>
              </a:rPr>
              <a:t>管理</a:t>
            </a:r>
            <a:r>
              <a:rPr lang="zh-TW" altLang="en-US" sz="2600" b="1" dirty="0">
                <a:ln w="3175">
                  <a:noFill/>
                </a:ln>
                <a:solidFill>
                  <a:prstClr val="white"/>
                </a:solidFill>
                <a:latin typeface="微軟正黑體" pitchFamily="34" charset="-120"/>
                <a:ea typeface="微軟正黑體" pitchFamily="34" charset="-120"/>
              </a:rPr>
              <a:t>雜誌</a:t>
            </a:r>
            <a:r>
              <a:rPr lang="en-US" altLang="zh-TW" sz="2600" b="1" dirty="0">
                <a:ln w="3175">
                  <a:noFill/>
                </a:ln>
                <a:solidFill>
                  <a:prstClr val="white"/>
                </a:solidFill>
                <a:latin typeface="微軟正黑體" pitchFamily="34" charset="-120"/>
                <a:ea typeface="微軟正黑體" pitchFamily="34" charset="-120"/>
              </a:rPr>
              <a:t>500</a:t>
            </a:r>
            <a:r>
              <a:rPr lang="zh-TW" altLang="en-US" sz="2600" b="1" dirty="0">
                <a:ln w="3175">
                  <a:noFill/>
                </a:ln>
                <a:solidFill>
                  <a:prstClr val="white"/>
                </a:solidFill>
                <a:latin typeface="微軟正黑體" pitchFamily="34" charset="-120"/>
                <a:ea typeface="微軟正黑體" pitchFamily="34" charset="-120"/>
              </a:rPr>
              <a:t>大企管講師  企管講師</a:t>
            </a:r>
          </a:p>
        </p:txBody>
      </p:sp>
      <p:sp>
        <p:nvSpPr>
          <p:cNvPr id="4" name="矩形 3"/>
          <p:cNvSpPr/>
          <p:nvPr/>
        </p:nvSpPr>
        <p:spPr>
          <a:xfrm>
            <a:off x="2093470" y="0"/>
            <a:ext cx="6516216" cy="1340768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zh-TW" sz="4000" b="1" dirty="0">
                <a:latin typeface="華康細圓體" pitchFamily="49" charset="-120"/>
                <a:ea typeface="華康細圓體" pitchFamily="49" charset="-120"/>
              </a:rPr>
              <a:t>台北市斗六高中</a:t>
            </a:r>
            <a:endParaRPr lang="en-US" altLang="zh-TW" sz="4000" b="1" dirty="0">
              <a:latin typeface="華康細圓體" pitchFamily="49" charset="-120"/>
              <a:ea typeface="華康細圓體" pitchFamily="49" charset="-120"/>
            </a:endParaRPr>
          </a:p>
          <a:p>
            <a:pPr algn="ctr"/>
            <a:r>
              <a:rPr lang="zh-TW" altLang="zh-TW" sz="4000" b="1" dirty="0">
                <a:latin typeface="華康細圓體" pitchFamily="49" charset="-120"/>
                <a:ea typeface="華康細圓體" pitchFamily="49" charset="-120"/>
              </a:rPr>
              <a:t>校友會讀書會</a:t>
            </a:r>
            <a:endParaRPr lang="zh-TW" altLang="en-US" sz="6600" b="1" dirty="0">
              <a:latin typeface="華康細圓體" pitchFamily="49" charset="-120"/>
              <a:ea typeface="華康細圓體" pitchFamily="49" charset="-120"/>
            </a:endParaRPr>
          </a:p>
        </p:txBody>
      </p:sp>
      <p:pic>
        <p:nvPicPr>
          <p:cNvPr id="5" name="圖片 4" descr="S__969938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1520" y="67317"/>
            <a:ext cx="1470907" cy="120613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6665210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 descr="S__969938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95536" y="332656"/>
            <a:ext cx="1080120" cy="81009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12" name="文字方塊 11"/>
          <p:cNvSpPr txBox="1"/>
          <p:nvPr/>
        </p:nvSpPr>
        <p:spPr>
          <a:xfrm>
            <a:off x="2195736" y="332656"/>
            <a:ext cx="576631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6000" b="1" dirty="0">
                <a:solidFill>
                  <a:schemeClr val="accent3">
                    <a:lumMod val="7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職涯規劃與發展</a:t>
            </a:r>
            <a:endParaRPr lang="zh-TW" altLang="en-US" sz="6000" b="1" dirty="0">
              <a:ln w="6350">
                <a:solidFill>
                  <a:schemeClr val="tx1"/>
                </a:solidFill>
              </a:ln>
              <a:solidFill>
                <a:schemeClr val="accent3">
                  <a:lumMod val="75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1043608" y="1700808"/>
            <a:ext cx="7776864" cy="453650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sz="4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壹</a:t>
            </a:r>
            <a:r>
              <a:rPr lang="en-US" altLang="zh-TW" sz="4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. </a:t>
            </a:r>
            <a:r>
              <a:rPr lang="zh-TW" altLang="en-US" sz="4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前言：凡事豫則立</a:t>
            </a:r>
          </a:p>
          <a:p>
            <a:r>
              <a:rPr lang="zh-TW" altLang="en-US" sz="4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貳</a:t>
            </a:r>
            <a:r>
              <a:rPr lang="en-US" altLang="zh-TW" sz="4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. </a:t>
            </a:r>
            <a:r>
              <a:rPr lang="zh-TW" altLang="en-US" sz="4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許一個願：不後悔的人生</a:t>
            </a:r>
          </a:p>
          <a:p>
            <a:r>
              <a:rPr lang="zh-TW" altLang="en-US" sz="4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叁</a:t>
            </a:r>
            <a:r>
              <a:rPr lang="en-US" altLang="zh-TW" sz="4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. </a:t>
            </a:r>
            <a:r>
              <a:rPr lang="zh-TW" altLang="en-US" sz="4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我的職涯故事</a:t>
            </a:r>
          </a:p>
          <a:p>
            <a:r>
              <a:rPr lang="zh-TW" altLang="en-US" sz="4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肆</a:t>
            </a:r>
            <a:r>
              <a:rPr lang="en-US" altLang="zh-TW" sz="4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. </a:t>
            </a:r>
            <a:r>
              <a:rPr lang="zh-TW" altLang="en-US" sz="4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規劃與準備</a:t>
            </a:r>
          </a:p>
          <a:p>
            <a:r>
              <a:rPr lang="zh-TW" altLang="en-US" sz="4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伍</a:t>
            </a:r>
            <a:r>
              <a:rPr lang="en-US" altLang="zh-TW" sz="4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. </a:t>
            </a:r>
            <a:r>
              <a:rPr lang="zh-TW" altLang="en-US" sz="4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成功的職涯發展</a:t>
            </a:r>
          </a:p>
          <a:p>
            <a:r>
              <a:rPr lang="zh-TW" altLang="en-US" sz="4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陸</a:t>
            </a:r>
            <a:r>
              <a:rPr lang="en-US" altLang="zh-TW" sz="4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. </a:t>
            </a:r>
            <a:r>
              <a:rPr lang="zh-TW" altLang="en-US" sz="4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結語</a:t>
            </a:r>
          </a:p>
        </p:txBody>
      </p:sp>
    </p:spTree>
    <p:extLst>
      <p:ext uri="{BB962C8B-B14F-4D97-AF65-F5344CB8AC3E}">
        <p14:creationId xmlns:p14="http://schemas.microsoft.com/office/powerpoint/2010/main" val="12133672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 descr="S__969938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95536" y="332656"/>
            <a:ext cx="1080120" cy="81009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12" name="文字方塊 11"/>
          <p:cNvSpPr txBox="1"/>
          <p:nvPr/>
        </p:nvSpPr>
        <p:spPr>
          <a:xfrm>
            <a:off x="2195736" y="332656"/>
            <a:ext cx="576631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6000" b="1" dirty="0">
                <a:solidFill>
                  <a:schemeClr val="accent3">
                    <a:lumMod val="7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職涯規劃與發展</a:t>
            </a:r>
            <a:endParaRPr lang="zh-TW" altLang="en-US" sz="6000" b="1" dirty="0">
              <a:ln w="6350">
                <a:solidFill>
                  <a:schemeClr val="tx1"/>
                </a:solidFill>
              </a:ln>
              <a:solidFill>
                <a:schemeClr val="accent3">
                  <a:lumMod val="75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179512" y="1700808"/>
            <a:ext cx="8640960" cy="453650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sz="32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壹</a:t>
            </a:r>
            <a:r>
              <a:rPr lang="en-US" altLang="zh-TW" sz="32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. </a:t>
            </a:r>
            <a:r>
              <a:rPr lang="zh-TW" altLang="en-US" sz="32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前言</a:t>
            </a:r>
          </a:p>
          <a:p>
            <a:r>
              <a:rPr lang="en-US" altLang="zh-TW" sz="32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1. </a:t>
            </a:r>
            <a:r>
              <a:rPr lang="zh-TW" altLang="en-US" sz="32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凡事豫則立，不豫則廢</a:t>
            </a:r>
          </a:p>
          <a:p>
            <a:r>
              <a:rPr lang="en-US" altLang="zh-TW" sz="32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2. </a:t>
            </a:r>
            <a:r>
              <a:rPr lang="zh-TW" altLang="en-US" sz="32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成功之道：相信自己，目標清楚，認真學習，熱愛工作，人際和諧</a:t>
            </a:r>
          </a:p>
          <a:p>
            <a:endParaRPr lang="zh-TW" altLang="en-US" sz="3200" b="1" dirty="0">
              <a:solidFill>
                <a:schemeClr val="tx2">
                  <a:lumMod val="60000"/>
                  <a:lumOff val="40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26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註：職場上</a:t>
            </a:r>
          </a:p>
          <a:p>
            <a:r>
              <a:rPr lang="zh-TW" altLang="en-US" sz="26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專業</a:t>
            </a:r>
            <a:r>
              <a:rPr lang="en-US" altLang="zh-TW" sz="26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-</a:t>
            </a:r>
            <a:r>
              <a:rPr lang="zh-TW" altLang="en-US" sz="26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武功高強，與眾不同</a:t>
            </a:r>
          </a:p>
          <a:p>
            <a:r>
              <a:rPr lang="zh-TW" altLang="en-US" sz="26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敬業</a:t>
            </a:r>
            <a:r>
              <a:rPr lang="en-US" altLang="zh-TW" sz="26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-</a:t>
            </a:r>
            <a:r>
              <a:rPr lang="zh-TW" altLang="en-US" sz="26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敬天愛人，工作是在幫助客戶，同事，家人及公司</a:t>
            </a:r>
          </a:p>
          <a:p>
            <a:r>
              <a:rPr lang="zh-TW" altLang="en-US" sz="26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樂業</a:t>
            </a:r>
            <a:r>
              <a:rPr lang="en-US" altLang="zh-TW" sz="26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-</a:t>
            </a:r>
            <a:r>
              <a:rPr lang="zh-TW" altLang="en-US" sz="26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人生多半的時間是用在工作上，當然要讓自己健康快樂地工作</a:t>
            </a:r>
            <a:endParaRPr lang="zh-TW" altLang="en-US" sz="2600" b="1" dirty="0">
              <a:solidFill>
                <a:schemeClr val="tx2">
                  <a:lumMod val="60000"/>
                  <a:lumOff val="40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4928214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 descr="S__969938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95536" y="332656"/>
            <a:ext cx="1080120" cy="81009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12" name="文字方塊 11"/>
          <p:cNvSpPr txBox="1"/>
          <p:nvPr/>
        </p:nvSpPr>
        <p:spPr>
          <a:xfrm>
            <a:off x="2195736" y="332656"/>
            <a:ext cx="576631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6000" b="1" dirty="0">
                <a:solidFill>
                  <a:schemeClr val="accent3">
                    <a:lumMod val="7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職涯規劃與發展</a:t>
            </a:r>
            <a:endParaRPr lang="zh-TW" altLang="en-US" sz="6000" b="1" dirty="0">
              <a:ln w="6350">
                <a:solidFill>
                  <a:schemeClr val="tx1"/>
                </a:solidFill>
              </a:ln>
              <a:solidFill>
                <a:schemeClr val="accent3">
                  <a:lumMod val="75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179512" y="1700808"/>
            <a:ext cx="8640960" cy="453650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sz="32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貳</a:t>
            </a:r>
            <a:r>
              <a:rPr lang="en-US" altLang="zh-TW" sz="32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. </a:t>
            </a:r>
            <a:r>
              <a:rPr lang="zh-TW" altLang="en-US" sz="32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許一個願：不後悔的</a:t>
            </a:r>
            <a:r>
              <a:rPr lang="zh-TW" altLang="en-US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人生</a:t>
            </a:r>
            <a:endParaRPr lang="en-US" altLang="zh-TW" sz="3200" b="1" dirty="0" smtClean="0">
              <a:solidFill>
                <a:schemeClr val="tx2">
                  <a:lumMod val="60000"/>
                  <a:lumOff val="40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  <a:p>
            <a:endParaRPr lang="zh-TW" altLang="en-US" sz="3200" b="1" dirty="0">
              <a:solidFill>
                <a:schemeClr val="tx2">
                  <a:lumMod val="60000"/>
                  <a:lumOff val="40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  <a:p>
            <a:r>
              <a:rPr lang="en-US" altLang="zh-TW" sz="32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60</a:t>
            </a:r>
            <a:r>
              <a:rPr lang="zh-TW" altLang="en-US" sz="32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歲老人家的問卷調查：後悔的事情</a:t>
            </a:r>
          </a:p>
          <a:p>
            <a:r>
              <a:rPr lang="zh-TW" altLang="en-US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   </a:t>
            </a:r>
            <a:r>
              <a:rPr lang="en-US" altLang="zh-TW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1</a:t>
            </a:r>
            <a:r>
              <a:rPr lang="en-US" altLang="zh-TW" sz="32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. 72%</a:t>
            </a:r>
            <a:r>
              <a:rPr lang="zh-TW" altLang="en-US" sz="32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：年輕時努力不夠，以致事業無成</a:t>
            </a:r>
          </a:p>
          <a:p>
            <a:r>
              <a:rPr lang="zh-TW" altLang="en-US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   </a:t>
            </a:r>
            <a:r>
              <a:rPr lang="en-US" altLang="zh-TW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2</a:t>
            </a:r>
            <a:r>
              <a:rPr lang="en-US" altLang="zh-TW" sz="32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. 67%</a:t>
            </a:r>
            <a:r>
              <a:rPr lang="zh-TW" altLang="en-US" sz="32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：年輕時選擇錯誤的職業</a:t>
            </a:r>
          </a:p>
          <a:p>
            <a:r>
              <a:rPr lang="zh-TW" altLang="en-US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   </a:t>
            </a:r>
            <a:r>
              <a:rPr lang="en-US" altLang="zh-TW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3</a:t>
            </a:r>
            <a:r>
              <a:rPr lang="en-US" altLang="zh-TW" sz="32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. 63%</a:t>
            </a:r>
            <a:r>
              <a:rPr lang="zh-TW" altLang="en-US" sz="32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：對子女教育不夠或方法不當</a:t>
            </a:r>
          </a:p>
          <a:p>
            <a:r>
              <a:rPr lang="zh-TW" altLang="en-US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   </a:t>
            </a:r>
            <a:r>
              <a:rPr lang="en-US" altLang="zh-TW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4</a:t>
            </a:r>
            <a:r>
              <a:rPr lang="en-US" altLang="zh-TW" sz="32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. 58%</a:t>
            </a:r>
            <a:r>
              <a:rPr lang="zh-TW" altLang="en-US" sz="32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：鍛鍊身體不足</a:t>
            </a:r>
          </a:p>
          <a:p>
            <a:r>
              <a:rPr lang="zh-TW" altLang="en-US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   </a:t>
            </a:r>
            <a:r>
              <a:rPr lang="en-US" altLang="zh-TW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5</a:t>
            </a:r>
            <a:r>
              <a:rPr lang="en-US" altLang="zh-TW" sz="32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. 57%</a:t>
            </a:r>
            <a:r>
              <a:rPr lang="zh-TW" altLang="en-US" sz="32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：沒有好好珍惜自己的伴侶</a:t>
            </a:r>
          </a:p>
          <a:p>
            <a:r>
              <a:rPr lang="zh-TW" altLang="en-US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   </a:t>
            </a:r>
            <a:r>
              <a:rPr lang="en-US" altLang="zh-TW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6</a:t>
            </a:r>
            <a:r>
              <a:rPr lang="en-US" altLang="zh-TW" sz="32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. 11%</a:t>
            </a:r>
            <a:r>
              <a:rPr lang="zh-TW" altLang="en-US" sz="32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：沒有賺到更多的錢</a:t>
            </a:r>
          </a:p>
        </p:txBody>
      </p:sp>
    </p:spTree>
    <p:extLst>
      <p:ext uri="{BB962C8B-B14F-4D97-AF65-F5344CB8AC3E}">
        <p14:creationId xmlns:p14="http://schemas.microsoft.com/office/powerpoint/2010/main" val="23613909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 descr="S__969938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95536" y="332656"/>
            <a:ext cx="1080120" cy="81009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12" name="文字方塊 11"/>
          <p:cNvSpPr txBox="1"/>
          <p:nvPr/>
        </p:nvSpPr>
        <p:spPr>
          <a:xfrm>
            <a:off x="2195736" y="332656"/>
            <a:ext cx="576631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6000" b="1" dirty="0">
                <a:solidFill>
                  <a:schemeClr val="accent3">
                    <a:lumMod val="7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職涯規劃與發展</a:t>
            </a:r>
            <a:endParaRPr lang="zh-TW" altLang="en-US" sz="6000" b="1" dirty="0">
              <a:ln w="6350">
                <a:solidFill>
                  <a:schemeClr val="tx1"/>
                </a:solidFill>
              </a:ln>
              <a:solidFill>
                <a:schemeClr val="accent3">
                  <a:lumMod val="75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179512" y="1700808"/>
            <a:ext cx="8640960" cy="453650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sz="32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叁</a:t>
            </a:r>
            <a:r>
              <a:rPr lang="en-US" altLang="zh-TW" sz="32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. </a:t>
            </a:r>
            <a:r>
              <a:rPr lang="zh-TW" altLang="en-US" sz="32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我的職涯故事</a:t>
            </a:r>
          </a:p>
          <a:p>
            <a:r>
              <a:rPr lang="zh-TW" altLang="en-US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     一</a:t>
            </a:r>
            <a:r>
              <a:rPr lang="en-US" altLang="zh-TW" sz="32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. </a:t>
            </a:r>
            <a:r>
              <a:rPr lang="zh-TW" altLang="en-US" sz="32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工作經驗</a:t>
            </a:r>
          </a:p>
          <a:p>
            <a:r>
              <a:rPr lang="zh-TW" altLang="en-US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           </a:t>
            </a:r>
            <a:r>
              <a:rPr lang="en-US" altLang="zh-TW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1973-1974 </a:t>
            </a:r>
            <a:r>
              <a:rPr lang="zh-TW" altLang="en-US" sz="32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第一銀行</a:t>
            </a:r>
          </a:p>
          <a:p>
            <a:r>
              <a:rPr lang="zh-TW" altLang="en-US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           </a:t>
            </a:r>
            <a:r>
              <a:rPr lang="en-US" altLang="zh-TW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1974-1986 </a:t>
            </a:r>
            <a:r>
              <a:rPr lang="zh-TW" altLang="en-US" sz="32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花旗銀行各</a:t>
            </a:r>
            <a:r>
              <a:rPr lang="zh-TW" altLang="en-US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部門</a:t>
            </a:r>
            <a:endParaRPr lang="en-US" altLang="zh-TW" sz="3200" b="1" dirty="0" smtClean="0">
              <a:solidFill>
                <a:schemeClr val="tx2">
                  <a:lumMod val="60000"/>
                  <a:lumOff val="40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32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zh-TW" altLang="en-US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                                </a:t>
            </a:r>
            <a:r>
              <a:rPr lang="en-US" altLang="zh-TW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en-US" altLang="zh-TW" sz="32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1979 </a:t>
            </a:r>
            <a:r>
              <a:rPr lang="zh-TW" altLang="en-US" sz="32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起 擔任主管職</a:t>
            </a:r>
            <a:r>
              <a:rPr lang="en-US" altLang="zh-TW" sz="32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)</a:t>
            </a:r>
          </a:p>
          <a:p>
            <a:r>
              <a:rPr lang="zh-TW" altLang="en-US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           </a:t>
            </a:r>
            <a:r>
              <a:rPr lang="en-US" altLang="zh-TW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1986-1999 </a:t>
            </a:r>
            <a:r>
              <a:rPr lang="zh-TW" altLang="en-US" sz="32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花旗銀行稽核主管</a:t>
            </a:r>
          </a:p>
          <a:p>
            <a:r>
              <a:rPr lang="zh-TW" altLang="en-US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           </a:t>
            </a:r>
            <a:r>
              <a:rPr lang="en-US" altLang="zh-TW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1999-2010 </a:t>
            </a:r>
            <a:r>
              <a:rPr lang="zh-TW" altLang="en-US" sz="32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台新銀行總稽核</a:t>
            </a:r>
          </a:p>
          <a:p>
            <a:r>
              <a:rPr lang="zh-TW" altLang="en-US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           </a:t>
            </a:r>
            <a:r>
              <a:rPr lang="en-US" altLang="zh-TW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2010-2018 </a:t>
            </a:r>
            <a:r>
              <a:rPr lang="zh-TW" altLang="en-US" sz="32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台新金控總稽核</a:t>
            </a:r>
          </a:p>
        </p:txBody>
      </p:sp>
    </p:spTree>
    <p:extLst>
      <p:ext uri="{BB962C8B-B14F-4D97-AF65-F5344CB8AC3E}">
        <p14:creationId xmlns:p14="http://schemas.microsoft.com/office/powerpoint/2010/main" val="15993310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 descr="S__969938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95536" y="332656"/>
            <a:ext cx="1080120" cy="81009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12" name="文字方塊 11"/>
          <p:cNvSpPr txBox="1"/>
          <p:nvPr/>
        </p:nvSpPr>
        <p:spPr>
          <a:xfrm>
            <a:off x="2195736" y="332656"/>
            <a:ext cx="576631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6000" b="1" dirty="0">
                <a:solidFill>
                  <a:schemeClr val="accent3">
                    <a:lumMod val="7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職涯規劃與發展</a:t>
            </a:r>
            <a:endParaRPr lang="zh-TW" altLang="en-US" sz="6000" b="1" dirty="0">
              <a:ln w="6350">
                <a:solidFill>
                  <a:schemeClr val="tx1"/>
                </a:solidFill>
              </a:ln>
              <a:solidFill>
                <a:schemeClr val="accent3">
                  <a:lumMod val="75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179512" y="1348319"/>
            <a:ext cx="8640960" cy="488899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    二</a:t>
            </a:r>
            <a:r>
              <a:rPr lang="en-US" altLang="zh-TW" sz="32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. </a:t>
            </a:r>
            <a:r>
              <a:rPr lang="zh-TW" altLang="en-US" sz="32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提升專業能力的做法</a:t>
            </a:r>
          </a:p>
          <a:p>
            <a:r>
              <a:rPr lang="zh-TW" altLang="en-US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        </a:t>
            </a:r>
            <a:r>
              <a:rPr lang="en-US" altLang="zh-TW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1</a:t>
            </a:r>
            <a:r>
              <a:rPr lang="en-US" altLang="zh-TW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. </a:t>
            </a:r>
            <a:r>
              <a:rPr lang="zh-TW" altLang="en-US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報考高普考</a:t>
            </a:r>
          </a:p>
          <a:p>
            <a:r>
              <a:rPr lang="zh-TW" altLang="en-US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        </a:t>
            </a:r>
            <a:r>
              <a:rPr lang="en-US" altLang="zh-TW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2</a:t>
            </a:r>
            <a:r>
              <a:rPr lang="en-US" altLang="zh-TW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. </a:t>
            </a:r>
            <a:r>
              <a:rPr lang="zh-TW" altLang="en-US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報考會計師證照</a:t>
            </a:r>
          </a:p>
          <a:p>
            <a:r>
              <a:rPr lang="zh-TW" altLang="en-US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        </a:t>
            </a:r>
            <a:r>
              <a:rPr lang="en-US" altLang="zh-TW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3</a:t>
            </a:r>
            <a:r>
              <a:rPr lang="en-US" altLang="zh-TW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. </a:t>
            </a:r>
            <a:r>
              <a:rPr lang="zh-TW" altLang="en-US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邊上班邊補習及自修英文</a:t>
            </a:r>
          </a:p>
          <a:p>
            <a:r>
              <a:rPr lang="zh-TW" altLang="en-US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        </a:t>
            </a:r>
            <a:r>
              <a:rPr lang="en-US" altLang="zh-TW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4</a:t>
            </a:r>
            <a:r>
              <a:rPr lang="en-US" altLang="zh-TW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. </a:t>
            </a:r>
            <a:r>
              <a:rPr lang="zh-TW" altLang="en-US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參加稽核協會</a:t>
            </a:r>
          </a:p>
          <a:p>
            <a:r>
              <a:rPr lang="zh-TW" altLang="en-US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        </a:t>
            </a:r>
            <a:r>
              <a:rPr lang="en-US" altLang="zh-TW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5</a:t>
            </a:r>
            <a:r>
              <a:rPr lang="en-US" altLang="zh-TW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. </a:t>
            </a:r>
            <a:r>
              <a:rPr lang="zh-TW" altLang="en-US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就讀台大</a:t>
            </a:r>
            <a:r>
              <a:rPr lang="en-US" altLang="zh-TW" sz="2400" b="1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eMBA</a:t>
            </a:r>
            <a:endParaRPr lang="en-US" altLang="zh-TW" sz="2400" b="1" dirty="0">
              <a:solidFill>
                <a:schemeClr val="tx2">
                  <a:lumMod val="60000"/>
                  <a:lumOff val="40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        </a:t>
            </a:r>
            <a:r>
              <a:rPr lang="en-US" altLang="zh-TW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6</a:t>
            </a:r>
            <a:r>
              <a:rPr lang="en-US" altLang="zh-TW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. </a:t>
            </a:r>
            <a:r>
              <a:rPr lang="zh-TW" altLang="en-US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就讀美國管理科學碩士</a:t>
            </a:r>
          </a:p>
          <a:p>
            <a:r>
              <a:rPr lang="zh-TW" altLang="en-US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        </a:t>
            </a:r>
            <a:r>
              <a:rPr lang="en-US" altLang="zh-TW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7</a:t>
            </a:r>
            <a:r>
              <a:rPr lang="en-US" altLang="zh-TW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. </a:t>
            </a:r>
            <a:r>
              <a:rPr lang="zh-TW" altLang="en-US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就讀台大法律研習班</a:t>
            </a:r>
          </a:p>
          <a:p>
            <a:r>
              <a:rPr lang="zh-TW" altLang="en-US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        </a:t>
            </a:r>
            <a:r>
              <a:rPr lang="en-US" altLang="zh-TW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8</a:t>
            </a:r>
            <a:r>
              <a:rPr lang="en-US" altLang="zh-TW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. </a:t>
            </a:r>
            <a:r>
              <a:rPr lang="zh-TW" altLang="en-US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演講與授課：約四千小時</a:t>
            </a:r>
          </a:p>
          <a:p>
            <a:r>
              <a:rPr lang="zh-TW" altLang="en-US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        </a:t>
            </a:r>
            <a:r>
              <a:rPr lang="en-US" altLang="zh-TW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9</a:t>
            </a:r>
            <a:r>
              <a:rPr lang="en-US" altLang="zh-TW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. </a:t>
            </a:r>
            <a:r>
              <a:rPr lang="zh-TW" altLang="en-US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持續不斷鍛鍊中英文說寫能力</a:t>
            </a:r>
          </a:p>
          <a:p>
            <a:r>
              <a:rPr lang="zh-TW" altLang="en-US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        </a:t>
            </a:r>
            <a:r>
              <a:rPr lang="en-US" altLang="zh-TW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10.</a:t>
            </a:r>
            <a:r>
              <a:rPr lang="zh-TW" altLang="en-US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自修</a:t>
            </a:r>
            <a:r>
              <a:rPr lang="zh-TW" altLang="en-US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生活上需要的能力</a:t>
            </a:r>
            <a:r>
              <a:rPr lang="en-US" altLang="zh-TW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: </a:t>
            </a:r>
            <a:endParaRPr lang="en-US" altLang="zh-TW" sz="2400" b="1" dirty="0" smtClean="0">
              <a:solidFill>
                <a:schemeClr val="tx2">
                  <a:lumMod val="60000"/>
                  <a:lumOff val="40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zh-TW" altLang="en-US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             婚姻</a:t>
            </a:r>
            <a:r>
              <a:rPr lang="zh-TW" altLang="en-US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，子女教育，時間管理，維護健康</a:t>
            </a:r>
            <a:r>
              <a:rPr lang="en-US" altLang="zh-TW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……</a:t>
            </a:r>
            <a:r>
              <a:rPr lang="zh-TW" altLang="en-US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等</a:t>
            </a:r>
            <a:endParaRPr lang="zh-TW" altLang="en-US" sz="2400" b="1" dirty="0">
              <a:solidFill>
                <a:schemeClr val="tx2">
                  <a:lumMod val="60000"/>
                  <a:lumOff val="40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2007251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 descr="S__969938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95536" y="332656"/>
            <a:ext cx="1080120" cy="81009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12" name="文字方塊 11"/>
          <p:cNvSpPr txBox="1"/>
          <p:nvPr/>
        </p:nvSpPr>
        <p:spPr>
          <a:xfrm>
            <a:off x="2195736" y="332656"/>
            <a:ext cx="576631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6000" b="1" dirty="0">
                <a:solidFill>
                  <a:schemeClr val="accent3">
                    <a:lumMod val="7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職涯規劃與發展</a:t>
            </a:r>
            <a:endParaRPr lang="zh-TW" altLang="en-US" sz="6000" b="1" dirty="0">
              <a:ln w="6350">
                <a:solidFill>
                  <a:schemeClr val="tx1"/>
                </a:solidFill>
              </a:ln>
              <a:solidFill>
                <a:schemeClr val="accent3">
                  <a:lumMod val="75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179512" y="1348319"/>
            <a:ext cx="8640960" cy="546505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sz="2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肆</a:t>
            </a:r>
            <a:r>
              <a:rPr lang="en-US" altLang="zh-TW" sz="2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. </a:t>
            </a:r>
            <a:r>
              <a:rPr lang="zh-TW" altLang="en-US" sz="2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規劃與</a:t>
            </a:r>
            <a:r>
              <a:rPr lang="zh-TW" altLang="en-US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準備</a:t>
            </a:r>
            <a:endParaRPr lang="en-US" altLang="zh-TW" sz="2800" b="1" dirty="0" smtClean="0">
              <a:solidFill>
                <a:schemeClr val="tx2">
                  <a:lumMod val="60000"/>
                  <a:lumOff val="40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  <a:p>
            <a:endParaRPr lang="zh-TW" altLang="en-US" sz="2800" b="1" dirty="0">
              <a:solidFill>
                <a:schemeClr val="tx2">
                  <a:lumMod val="60000"/>
                  <a:lumOff val="40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     一</a:t>
            </a:r>
            <a:r>
              <a:rPr lang="en-US" altLang="zh-TW" sz="2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. </a:t>
            </a:r>
            <a:r>
              <a:rPr lang="zh-TW" altLang="en-US" sz="2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以終為始，訂定願景與目標</a:t>
            </a:r>
          </a:p>
          <a:p>
            <a:r>
              <a:rPr lang="zh-TW" altLang="en-US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           分析</a:t>
            </a:r>
            <a:r>
              <a:rPr lang="zh-TW" altLang="en-US" sz="2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了解自己的志向，性向，興趣，優點</a:t>
            </a:r>
            <a:r>
              <a:rPr lang="zh-TW" altLang="en-US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，</a:t>
            </a:r>
            <a:endParaRPr lang="en-US" altLang="zh-TW" sz="2800" b="1" dirty="0" smtClean="0">
              <a:solidFill>
                <a:schemeClr val="tx2">
                  <a:lumMod val="60000"/>
                  <a:lumOff val="40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2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zh-TW" altLang="en-US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          弱項，專業</a:t>
            </a:r>
            <a:r>
              <a:rPr lang="zh-TW" altLang="en-US" sz="2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及未來的機會與計畫</a:t>
            </a:r>
          </a:p>
          <a:p>
            <a:r>
              <a:rPr lang="zh-TW" altLang="en-US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           放</a:t>
            </a:r>
            <a:r>
              <a:rPr lang="zh-TW" altLang="en-US" sz="2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對位置就是天才或優秀人才</a:t>
            </a:r>
          </a:p>
          <a:p>
            <a:r>
              <a:rPr lang="zh-TW" altLang="en-US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     二</a:t>
            </a:r>
            <a:r>
              <a:rPr lang="en-US" altLang="zh-TW" sz="2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. </a:t>
            </a:r>
            <a:r>
              <a:rPr lang="zh-TW" altLang="en-US" sz="2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分析及決定想從事的行業與工作</a:t>
            </a:r>
          </a:p>
          <a:p>
            <a:r>
              <a:rPr lang="zh-TW" altLang="en-US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     三</a:t>
            </a:r>
            <a:r>
              <a:rPr lang="en-US" altLang="zh-TW" sz="2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. </a:t>
            </a:r>
            <a:r>
              <a:rPr lang="zh-TW" altLang="en-US" sz="2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努力進修及提升專業知識與能力</a:t>
            </a:r>
            <a:r>
              <a:rPr lang="zh-TW" altLang="en-US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，</a:t>
            </a:r>
            <a:endParaRPr lang="en-US" altLang="zh-TW" sz="2800" b="1" dirty="0" smtClean="0">
              <a:solidFill>
                <a:schemeClr val="tx2">
                  <a:lumMod val="60000"/>
                  <a:lumOff val="40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2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zh-TW" altLang="en-US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          參加</a:t>
            </a:r>
            <a:r>
              <a:rPr lang="zh-TW" altLang="en-US" sz="2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政府機關及證照</a:t>
            </a:r>
            <a:r>
              <a:rPr lang="zh-TW" altLang="en-US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考試</a:t>
            </a:r>
            <a:endParaRPr lang="zh-TW" altLang="en-US" sz="2800" b="1" dirty="0">
              <a:solidFill>
                <a:schemeClr val="tx2">
                  <a:lumMod val="60000"/>
                  <a:lumOff val="40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3852310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 descr="S__969938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95536" y="332656"/>
            <a:ext cx="1080120" cy="81009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12" name="文字方塊 11"/>
          <p:cNvSpPr txBox="1"/>
          <p:nvPr/>
        </p:nvSpPr>
        <p:spPr>
          <a:xfrm>
            <a:off x="2195736" y="332656"/>
            <a:ext cx="576631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6000" b="1" dirty="0">
                <a:solidFill>
                  <a:schemeClr val="accent3">
                    <a:lumMod val="7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職涯規劃與發展</a:t>
            </a:r>
            <a:endParaRPr lang="zh-TW" altLang="en-US" sz="6000" b="1" dirty="0">
              <a:ln w="6350">
                <a:solidFill>
                  <a:schemeClr val="tx1"/>
                </a:solidFill>
              </a:ln>
              <a:solidFill>
                <a:schemeClr val="accent3">
                  <a:lumMod val="75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179512" y="1348319"/>
            <a:ext cx="8640960" cy="546505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sz="2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肆</a:t>
            </a:r>
            <a:r>
              <a:rPr lang="en-US" altLang="zh-TW" sz="2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. </a:t>
            </a:r>
            <a:r>
              <a:rPr lang="zh-TW" altLang="en-US" sz="2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規劃與</a:t>
            </a:r>
            <a:r>
              <a:rPr lang="zh-TW" altLang="en-US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準備</a:t>
            </a:r>
            <a:endParaRPr lang="zh-TW" altLang="en-US" sz="2800" b="1" dirty="0">
              <a:solidFill>
                <a:schemeClr val="tx2">
                  <a:lumMod val="60000"/>
                  <a:lumOff val="40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     </a:t>
            </a:r>
            <a:endParaRPr lang="zh-TW" altLang="en-US" sz="2800" b="1" dirty="0">
              <a:solidFill>
                <a:schemeClr val="tx2">
                  <a:lumMod val="60000"/>
                  <a:lumOff val="40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     四</a:t>
            </a:r>
            <a:r>
              <a:rPr lang="en-US" altLang="zh-TW" sz="2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. </a:t>
            </a:r>
            <a:r>
              <a:rPr lang="zh-TW" altLang="en-US" sz="2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分析及選擇公司</a:t>
            </a:r>
            <a:r>
              <a:rPr lang="en-US" altLang="zh-TW" sz="2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/</a:t>
            </a:r>
            <a:r>
              <a:rPr lang="zh-TW" altLang="en-US" sz="2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機構</a:t>
            </a:r>
          </a:p>
          <a:p>
            <a:r>
              <a:rPr lang="zh-TW" altLang="en-US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     五</a:t>
            </a:r>
            <a:r>
              <a:rPr lang="en-US" altLang="zh-TW" sz="2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. </a:t>
            </a:r>
            <a:r>
              <a:rPr lang="zh-TW" altLang="en-US" sz="2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上網學習或請教學長姐或前輩如何</a:t>
            </a:r>
            <a:r>
              <a:rPr lang="zh-TW" altLang="en-US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撰寫</a:t>
            </a:r>
            <a:endParaRPr lang="en-US" altLang="zh-TW" sz="2800" b="1" dirty="0" smtClean="0">
              <a:solidFill>
                <a:schemeClr val="tx2">
                  <a:lumMod val="60000"/>
                  <a:lumOff val="40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2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zh-TW" altLang="en-US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          履歷表</a:t>
            </a:r>
            <a:r>
              <a:rPr lang="en-US" altLang="zh-TW" sz="2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/</a:t>
            </a:r>
            <a:r>
              <a:rPr lang="zh-TW" altLang="en-US" sz="2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自傳，並充分準備面試的技巧</a:t>
            </a:r>
          </a:p>
          <a:p>
            <a:r>
              <a:rPr lang="zh-TW" altLang="en-US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     六</a:t>
            </a:r>
            <a:r>
              <a:rPr lang="en-US" altLang="zh-TW" sz="2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. </a:t>
            </a:r>
            <a:r>
              <a:rPr lang="zh-TW" altLang="en-US" sz="2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在校期間應有參加社團，實習</a:t>
            </a:r>
            <a:r>
              <a:rPr lang="zh-TW" altLang="en-US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，</a:t>
            </a:r>
            <a:endParaRPr lang="en-US" altLang="zh-TW" sz="2800" b="1" dirty="0" smtClean="0">
              <a:solidFill>
                <a:schemeClr val="tx2">
                  <a:lumMod val="60000"/>
                  <a:lumOff val="40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2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zh-TW" altLang="en-US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          交換</a:t>
            </a:r>
            <a:r>
              <a:rPr lang="zh-TW" altLang="en-US" sz="2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或打工的經驗</a:t>
            </a:r>
          </a:p>
        </p:txBody>
      </p:sp>
    </p:spTree>
    <p:extLst>
      <p:ext uri="{BB962C8B-B14F-4D97-AF65-F5344CB8AC3E}">
        <p14:creationId xmlns:p14="http://schemas.microsoft.com/office/powerpoint/2010/main" val="13204992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867</TotalTime>
  <Words>1009</Words>
  <Application>Microsoft Office PowerPoint</Application>
  <PresentationFormat>如螢幕大小 (4:3)</PresentationFormat>
  <Paragraphs>134</Paragraphs>
  <Slides>13</Slides>
  <Notes>11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13</vt:i4>
      </vt:variant>
    </vt:vector>
  </HeadingPairs>
  <TitlesOfParts>
    <vt:vector size="14" baseType="lpstr">
      <vt:lpstr>Office 佈景主題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>SYNNEX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USER</dc:creator>
  <cp:lastModifiedBy>Windows 使用者</cp:lastModifiedBy>
  <cp:revision>18</cp:revision>
  <dcterms:created xsi:type="dcterms:W3CDTF">2017-09-11T13:09:48Z</dcterms:created>
  <dcterms:modified xsi:type="dcterms:W3CDTF">2023-07-16T03:40:21Z</dcterms:modified>
</cp:coreProperties>
</file>